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80" r:id="rId3"/>
    <p:sldId id="305" r:id="rId4"/>
    <p:sldId id="257" r:id="rId5"/>
    <p:sldId id="258" r:id="rId6"/>
    <p:sldId id="261" r:id="rId7"/>
    <p:sldId id="307" r:id="rId8"/>
    <p:sldId id="308" r:id="rId9"/>
    <p:sldId id="259" r:id="rId10"/>
    <p:sldId id="322" r:id="rId11"/>
    <p:sldId id="309" r:id="rId12"/>
    <p:sldId id="311" r:id="rId13"/>
    <p:sldId id="315" r:id="rId14"/>
    <p:sldId id="310" r:id="rId15"/>
    <p:sldId id="313" r:id="rId16"/>
    <p:sldId id="312" r:id="rId17"/>
    <p:sldId id="282" r:id="rId18"/>
    <p:sldId id="316" r:id="rId19"/>
    <p:sldId id="314" r:id="rId20"/>
    <p:sldId id="262" r:id="rId21"/>
    <p:sldId id="263" r:id="rId22"/>
    <p:sldId id="264" r:id="rId23"/>
    <p:sldId id="265" r:id="rId24"/>
    <p:sldId id="319" r:id="rId25"/>
    <p:sldId id="323" r:id="rId26"/>
    <p:sldId id="728" r:id="rId27"/>
    <p:sldId id="752" r:id="rId28"/>
    <p:sldId id="753" r:id="rId29"/>
    <p:sldId id="762" r:id="rId30"/>
    <p:sldId id="763" r:id="rId31"/>
    <p:sldId id="730" r:id="rId32"/>
    <p:sldId id="683" r:id="rId33"/>
    <p:sldId id="336" r:id="rId34"/>
    <p:sldId id="337" r:id="rId35"/>
    <p:sldId id="751" r:id="rId36"/>
    <p:sldId id="705" r:id="rId37"/>
    <p:sldId id="76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108" d="100"/>
          <a:sy n="108" d="100"/>
        </p:scale>
        <p:origin x="2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C21DD-7FA3-4784-BB7A-26E1B86BAFAA}" type="datetimeFigureOut">
              <a:rPr lang="en-US" smtClean="0"/>
              <a:t>3/21/19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9C96F-993D-43E7-9D69-25DE10167571}" type="slidenum">
              <a:rPr lang="en-US" smtClean="0"/>
              <a:t>‹#›</a:t>
            </a:fld>
            <a:endParaRPr lang="en-US"/>
          </a:p>
        </p:txBody>
      </p:sp>
    </p:spTree>
    <p:extLst>
      <p:ext uri="{BB962C8B-B14F-4D97-AF65-F5344CB8AC3E}">
        <p14:creationId xmlns:p14="http://schemas.microsoft.com/office/powerpoint/2010/main" val="560072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8F61B0C5-8E8C-4205-83F6-1EBC014950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306B30-A84B-48A6-8BB7-501DEF99D72B}" type="slidenum">
              <a:rPr lang="en-US" altLang="en-US" smtClean="0"/>
              <a:pPr>
                <a:spcBef>
                  <a:spcPct val="0"/>
                </a:spcBef>
              </a:pPr>
              <a:t>3</a:t>
            </a:fld>
            <a:endParaRPr lang="en-US" altLang="en-US"/>
          </a:p>
        </p:txBody>
      </p:sp>
      <p:sp>
        <p:nvSpPr>
          <p:cNvPr id="21507" name="Rectangle 2">
            <a:extLst>
              <a:ext uri="{FF2B5EF4-FFF2-40B4-BE49-F238E27FC236}">
                <a16:creationId xmlns:a16="http://schemas.microsoft.com/office/drawing/2014/main" id="{AE2CBB60-1AB6-47FF-B02A-93E23ED07840}"/>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D8F71EA6-7C56-4FFD-8EA3-66F28CB5E5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8098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AZ is home to over 40 species of mosquitoes- most of which, while annoying, don’t spread disease</a:t>
            </a:r>
          </a:p>
        </p:txBody>
      </p:sp>
      <p:sp>
        <p:nvSpPr>
          <p:cNvPr id="4" name="Slide Number Placeholder 3"/>
          <p:cNvSpPr>
            <a:spLocks noGrp="1"/>
          </p:cNvSpPr>
          <p:nvPr>
            <p:ph type="sldNum" sz="quarter" idx="10"/>
          </p:nvPr>
        </p:nvSpPr>
        <p:spPr/>
        <p:txBody>
          <a:bodyPr/>
          <a:lstStyle/>
          <a:p>
            <a:fld id="{CC6FBD02-C3DB-DE41-BA35-BADA089A47BD}" type="slidenum">
              <a:rPr lang="en-US" smtClean="0"/>
              <a:pPr/>
              <a:t>26</a:t>
            </a:fld>
            <a:endParaRPr lang="en-US"/>
          </a:p>
        </p:txBody>
      </p:sp>
    </p:spTree>
    <p:extLst>
      <p:ext uri="{BB962C8B-B14F-4D97-AF65-F5344CB8AC3E}">
        <p14:creationId xmlns:p14="http://schemas.microsoft.com/office/powerpoint/2010/main" val="1815507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two look very similar- the key difference is on their “backs” (</a:t>
            </a:r>
            <a:r>
              <a:rPr lang="en-US" baseline="0" dirty="0" err="1"/>
              <a:t>scutum</a:t>
            </a:r>
            <a:r>
              <a:rPr lang="en-US" baseline="0" dirty="0"/>
              <a:t>)- </a:t>
            </a:r>
            <a:r>
              <a:rPr lang="en-US" baseline="0" dirty="0" err="1"/>
              <a:t>aegypti</a:t>
            </a:r>
            <a:r>
              <a:rPr lang="en-US" baseline="0" dirty="0"/>
              <a:t> have lyre/harp-shaped white markings, and </a:t>
            </a:r>
            <a:r>
              <a:rPr lang="en-US" baseline="0" dirty="0" err="1"/>
              <a:t>albopictus</a:t>
            </a:r>
            <a:r>
              <a:rPr lang="en-US" baseline="0" dirty="0"/>
              <a:t> have a white stripe</a:t>
            </a:r>
          </a:p>
          <a:p>
            <a:endParaRPr lang="en-US" baseline="0" dirty="0"/>
          </a:p>
          <a:p>
            <a:r>
              <a:rPr lang="en-US" baseline="0" dirty="0"/>
              <a:t>Both daytime biters, both have short flight ranges</a:t>
            </a:r>
          </a:p>
        </p:txBody>
      </p:sp>
      <p:sp>
        <p:nvSpPr>
          <p:cNvPr id="4" name="Slide Number Placeholder 3"/>
          <p:cNvSpPr>
            <a:spLocks noGrp="1"/>
          </p:cNvSpPr>
          <p:nvPr>
            <p:ph type="sldNum" sz="quarter" idx="10"/>
          </p:nvPr>
        </p:nvSpPr>
        <p:spPr/>
        <p:txBody>
          <a:bodyPr/>
          <a:lstStyle/>
          <a:p>
            <a:fld id="{CC6FBD02-C3DB-DE41-BA35-BADA089A47BD}" type="slidenum">
              <a:rPr lang="en-US" smtClean="0"/>
              <a:pPr/>
              <a:t>31</a:t>
            </a:fld>
            <a:endParaRPr lang="en-US"/>
          </a:p>
        </p:txBody>
      </p:sp>
    </p:spTree>
    <p:extLst>
      <p:ext uri="{BB962C8B-B14F-4D97-AF65-F5344CB8AC3E}">
        <p14:creationId xmlns:p14="http://schemas.microsoft.com/office/powerpoint/2010/main" val="1897705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32</a:t>
            </a:fld>
            <a:endParaRPr lang="en-US"/>
          </a:p>
        </p:txBody>
      </p:sp>
    </p:spTree>
    <p:extLst>
      <p:ext uri="{BB962C8B-B14F-4D97-AF65-F5344CB8AC3E}">
        <p14:creationId xmlns:p14="http://schemas.microsoft.com/office/powerpoint/2010/main" val="2271024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Aedes</a:t>
            </a:r>
            <a:r>
              <a:rPr lang="en-US" i="1" dirty="0"/>
              <a:t> </a:t>
            </a:r>
            <a:r>
              <a:rPr lang="en-US" i="1" dirty="0" err="1"/>
              <a:t>aegypti</a:t>
            </a:r>
            <a:r>
              <a:rPr lang="en-US" i="1" dirty="0"/>
              <a:t> </a:t>
            </a:r>
            <a:r>
              <a:rPr lang="en-US" dirty="0"/>
              <a:t> have short flight distances. They like to stay close to their birthplace. </a:t>
            </a:r>
          </a:p>
          <a:p>
            <a:pPr marL="0" lvl="1" defTabSz="949478">
              <a:defRPr/>
            </a:pPr>
            <a:r>
              <a:rPr lang="en-US" dirty="0"/>
              <a:t>These mosquitos lay their eggs in standing water, both inside and outside of the home, so removing sources of water in and around your home will reduce mosquito breeding and help control the mosquito population. One of the best methods for source reduction is for residents to ensure there are no containers near the home that are uncovered and filled with water, or have the potential to hold water. </a:t>
            </a:r>
            <a:r>
              <a:rPr lang="en-US" sz="2400" dirty="0"/>
              <a:t>Once a week, empty and scrub, turn over, cover, or throw out items that hold water, such as tires, buckets, planters, toys, pools, birdbaths, flowerpots, or trash containers. Check inside and outside your home. </a:t>
            </a:r>
            <a:r>
              <a:rPr lang="en-US" dirty="0"/>
              <a:t>If you have any standing water that can’t be dumped, such as pools, ponds, etc., be sure to treat those with the appropriate chemicals. This will stop mosquitoes from laying eggs on your property.</a:t>
            </a:r>
          </a:p>
        </p:txBody>
      </p:sp>
      <p:sp>
        <p:nvSpPr>
          <p:cNvPr id="4" name="Slide Number Placeholder 3"/>
          <p:cNvSpPr>
            <a:spLocks noGrp="1"/>
          </p:cNvSpPr>
          <p:nvPr>
            <p:ph type="sldNum" sz="quarter" idx="10"/>
          </p:nvPr>
        </p:nvSpPr>
        <p:spPr/>
        <p:txBody>
          <a:bodyPr/>
          <a:lstStyle/>
          <a:p>
            <a:fld id="{454B45EC-DD79-4F04-A75B-BB2E0EC61C87}" type="slidenum">
              <a:rPr lang="en-US" smtClean="0"/>
              <a:t>35</a:t>
            </a:fld>
            <a:endParaRPr lang="en-US"/>
          </a:p>
        </p:txBody>
      </p:sp>
    </p:spTree>
    <p:extLst>
      <p:ext uri="{BB962C8B-B14F-4D97-AF65-F5344CB8AC3E}">
        <p14:creationId xmlns:p14="http://schemas.microsoft.com/office/powerpoint/2010/main" val="776569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36</a:t>
            </a:fld>
            <a:endParaRPr lang="en-US"/>
          </a:p>
        </p:txBody>
      </p:sp>
    </p:spTree>
    <p:extLst>
      <p:ext uri="{BB962C8B-B14F-4D97-AF65-F5344CB8AC3E}">
        <p14:creationId xmlns:p14="http://schemas.microsoft.com/office/powerpoint/2010/main" val="134581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5F4AE-35F9-418A-93B6-B48720146B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C0F2BC-C34A-4A5B-B85E-56315D94F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79A191-3B77-4153-9B75-E19D6D7856DC}"/>
              </a:ext>
            </a:extLst>
          </p:cNvPr>
          <p:cNvSpPr>
            <a:spLocks noGrp="1"/>
          </p:cNvSpPr>
          <p:nvPr>
            <p:ph type="dt" sz="half" idx="10"/>
          </p:nvPr>
        </p:nvSpPr>
        <p:spPr/>
        <p:txBody>
          <a:bodyPr/>
          <a:lstStyle/>
          <a:p>
            <a:fld id="{A490077B-03B5-4A39-83E1-F6CCBBB3CC5F}" type="datetimeFigureOut">
              <a:rPr lang="en-US" smtClean="0"/>
              <a:t>3/21/19</a:t>
            </a:fld>
            <a:endParaRPr lang="en-US"/>
          </a:p>
        </p:txBody>
      </p:sp>
      <p:sp>
        <p:nvSpPr>
          <p:cNvPr id="5" name="Footer Placeholder 4">
            <a:extLst>
              <a:ext uri="{FF2B5EF4-FFF2-40B4-BE49-F238E27FC236}">
                <a16:creationId xmlns:a16="http://schemas.microsoft.com/office/drawing/2014/main" id="{C69162E2-429C-43B8-B26B-109320748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40A29-DEB6-407A-A9E6-2BAFE08F2640}"/>
              </a:ext>
            </a:extLst>
          </p:cNvPr>
          <p:cNvSpPr>
            <a:spLocks noGrp="1"/>
          </p:cNvSpPr>
          <p:nvPr>
            <p:ph type="sldNum" sz="quarter" idx="12"/>
          </p:nvPr>
        </p:nvSpPr>
        <p:spPr/>
        <p:txBody>
          <a:bodyPr/>
          <a:lstStyle/>
          <a:p>
            <a:fld id="{492EA485-33DB-4C4F-AC0C-C26B24D96B96}" type="slidenum">
              <a:rPr lang="en-US" smtClean="0"/>
              <a:t>‹#›</a:t>
            </a:fld>
            <a:endParaRPr lang="en-US"/>
          </a:p>
        </p:txBody>
      </p:sp>
    </p:spTree>
    <p:extLst>
      <p:ext uri="{BB962C8B-B14F-4D97-AF65-F5344CB8AC3E}">
        <p14:creationId xmlns:p14="http://schemas.microsoft.com/office/powerpoint/2010/main" val="2160759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F182-0E64-41ED-8399-8DA7E8B475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E0D0F0-5C50-43A6-9765-ECF7FA2AB4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B5D1C-91B1-465E-B4CE-71770456CA02}"/>
              </a:ext>
            </a:extLst>
          </p:cNvPr>
          <p:cNvSpPr>
            <a:spLocks noGrp="1"/>
          </p:cNvSpPr>
          <p:nvPr>
            <p:ph type="dt" sz="half" idx="10"/>
          </p:nvPr>
        </p:nvSpPr>
        <p:spPr/>
        <p:txBody>
          <a:bodyPr/>
          <a:lstStyle/>
          <a:p>
            <a:fld id="{A490077B-03B5-4A39-83E1-F6CCBBB3CC5F}" type="datetimeFigureOut">
              <a:rPr lang="en-US" smtClean="0"/>
              <a:t>3/21/19</a:t>
            </a:fld>
            <a:endParaRPr lang="en-US"/>
          </a:p>
        </p:txBody>
      </p:sp>
      <p:sp>
        <p:nvSpPr>
          <p:cNvPr id="5" name="Footer Placeholder 4">
            <a:extLst>
              <a:ext uri="{FF2B5EF4-FFF2-40B4-BE49-F238E27FC236}">
                <a16:creationId xmlns:a16="http://schemas.microsoft.com/office/drawing/2014/main" id="{8E4151F4-E227-4977-A1B8-1973C1380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384FF-5C13-439D-982A-BA3CACD975A6}"/>
              </a:ext>
            </a:extLst>
          </p:cNvPr>
          <p:cNvSpPr>
            <a:spLocks noGrp="1"/>
          </p:cNvSpPr>
          <p:nvPr>
            <p:ph type="sldNum" sz="quarter" idx="12"/>
          </p:nvPr>
        </p:nvSpPr>
        <p:spPr/>
        <p:txBody>
          <a:bodyPr/>
          <a:lstStyle/>
          <a:p>
            <a:fld id="{492EA485-33DB-4C4F-AC0C-C26B24D96B96}" type="slidenum">
              <a:rPr lang="en-US" smtClean="0"/>
              <a:t>‹#›</a:t>
            </a:fld>
            <a:endParaRPr lang="en-US"/>
          </a:p>
        </p:txBody>
      </p:sp>
    </p:spTree>
    <p:extLst>
      <p:ext uri="{BB962C8B-B14F-4D97-AF65-F5344CB8AC3E}">
        <p14:creationId xmlns:p14="http://schemas.microsoft.com/office/powerpoint/2010/main" val="145425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ACE5E-F9AD-42C5-B9D1-54B53F95B0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AA1319-434E-43E3-ACBE-E7CB513B7D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E2D0C-F5B6-46A1-8B79-C0BBDE9E4883}"/>
              </a:ext>
            </a:extLst>
          </p:cNvPr>
          <p:cNvSpPr>
            <a:spLocks noGrp="1"/>
          </p:cNvSpPr>
          <p:nvPr>
            <p:ph type="dt" sz="half" idx="10"/>
          </p:nvPr>
        </p:nvSpPr>
        <p:spPr/>
        <p:txBody>
          <a:bodyPr/>
          <a:lstStyle/>
          <a:p>
            <a:fld id="{A490077B-03B5-4A39-83E1-F6CCBBB3CC5F}" type="datetimeFigureOut">
              <a:rPr lang="en-US" smtClean="0"/>
              <a:t>3/21/19</a:t>
            </a:fld>
            <a:endParaRPr lang="en-US"/>
          </a:p>
        </p:txBody>
      </p:sp>
      <p:sp>
        <p:nvSpPr>
          <p:cNvPr id="5" name="Footer Placeholder 4">
            <a:extLst>
              <a:ext uri="{FF2B5EF4-FFF2-40B4-BE49-F238E27FC236}">
                <a16:creationId xmlns:a16="http://schemas.microsoft.com/office/drawing/2014/main" id="{13ACC705-F067-4026-AE31-B03866227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2F98F-77B2-4DA4-B015-56547EFF47D9}"/>
              </a:ext>
            </a:extLst>
          </p:cNvPr>
          <p:cNvSpPr>
            <a:spLocks noGrp="1"/>
          </p:cNvSpPr>
          <p:nvPr>
            <p:ph type="sldNum" sz="quarter" idx="12"/>
          </p:nvPr>
        </p:nvSpPr>
        <p:spPr/>
        <p:txBody>
          <a:bodyPr/>
          <a:lstStyle/>
          <a:p>
            <a:fld id="{492EA485-33DB-4C4F-AC0C-C26B24D96B96}" type="slidenum">
              <a:rPr lang="en-US" smtClean="0"/>
              <a:t>‹#›</a:t>
            </a:fld>
            <a:endParaRPr lang="en-US"/>
          </a:p>
        </p:txBody>
      </p:sp>
    </p:spTree>
    <p:extLst>
      <p:ext uri="{BB962C8B-B14F-4D97-AF65-F5344CB8AC3E}">
        <p14:creationId xmlns:p14="http://schemas.microsoft.com/office/powerpoint/2010/main" val="220450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4A2E-D6ED-4431-86ED-548ED0C80F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1D16BF-F8BD-4B11-BA6B-27D92086FC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D1043-FDE9-428C-97CE-DF04657EBD05}"/>
              </a:ext>
            </a:extLst>
          </p:cNvPr>
          <p:cNvSpPr>
            <a:spLocks noGrp="1"/>
          </p:cNvSpPr>
          <p:nvPr>
            <p:ph type="dt" sz="half" idx="10"/>
          </p:nvPr>
        </p:nvSpPr>
        <p:spPr/>
        <p:txBody>
          <a:bodyPr/>
          <a:lstStyle/>
          <a:p>
            <a:fld id="{A490077B-03B5-4A39-83E1-F6CCBBB3CC5F}" type="datetimeFigureOut">
              <a:rPr lang="en-US" smtClean="0"/>
              <a:t>3/21/19</a:t>
            </a:fld>
            <a:endParaRPr lang="en-US"/>
          </a:p>
        </p:txBody>
      </p:sp>
      <p:sp>
        <p:nvSpPr>
          <p:cNvPr id="5" name="Footer Placeholder 4">
            <a:extLst>
              <a:ext uri="{FF2B5EF4-FFF2-40B4-BE49-F238E27FC236}">
                <a16:creationId xmlns:a16="http://schemas.microsoft.com/office/drawing/2014/main" id="{313C6BA3-2351-4E1F-8B2B-0AED7F70E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2DF91-B359-423B-878B-587E9440BBD7}"/>
              </a:ext>
            </a:extLst>
          </p:cNvPr>
          <p:cNvSpPr>
            <a:spLocks noGrp="1"/>
          </p:cNvSpPr>
          <p:nvPr>
            <p:ph type="sldNum" sz="quarter" idx="12"/>
          </p:nvPr>
        </p:nvSpPr>
        <p:spPr/>
        <p:txBody>
          <a:bodyPr/>
          <a:lstStyle/>
          <a:p>
            <a:fld id="{492EA485-33DB-4C4F-AC0C-C26B24D96B96}" type="slidenum">
              <a:rPr lang="en-US" smtClean="0"/>
              <a:t>‹#›</a:t>
            </a:fld>
            <a:endParaRPr lang="en-US"/>
          </a:p>
        </p:txBody>
      </p:sp>
    </p:spTree>
    <p:extLst>
      <p:ext uri="{BB962C8B-B14F-4D97-AF65-F5344CB8AC3E}">
        <p14:creationId xmlns:p14="http://schemas.microsoft.com/office/powerpoint/2010/main" val="4176863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F03-F2E7-47B2-B185-8507B682CE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82E421-D0AB-4A8A-89BD-456E9F26A5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CB1C0B-8676-4131-8DA8-A08790B1420C}"/>
              </a:ext>
            </a:extLst>
          </p:cNvPr>
          <p:cNvSpPr>
            <a:spLocks noGrp="1"/>
          </p:cNvSpPr>
          <p:nvPr>
            <p:ph type="dt" sz="half" idx="10"/>
          </p:nvPr>
        </p:nvSpPr>
        <p:spPr/>
        <p:txBody>
          <a:bodyPr/>
          <a:lstStyle/>
          <a:p>
            <a:fld id="{A490077B-03B5-4A39-83E1-F6CCBBB3CC5F}" type="datetimeFigureOut">
              <a:rPr lang="en-US" smtClean="0"/>
              <a:t>3/21/19</a:t>
            </a:fld>
            <a:endParaRPr lang="en-US"/>
          </a:p>
        </p:txBody>
      </p:sp>
      <p:sp>
        <p:nvSpPr>
          <p:cNvPr id="5" name="Footer Placeholder 4">
            <a:extLst>
              <a:ext uri="{FF2B5EF4-FFF2-40B4-BE49-F238E27FC236}">
                <a16:creationId xmlns:a16="http://schemas.microsoft.com/office/drawing/2014/main" id="{37FDF2DF-6BF4-47F4-81CF-927F59C5D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197EC-7F7D-44DD-8F90-3A0573BD3633}"/>
              </a:ext>
            </a:extLst>
          </p:cNvPr>
          <p:cNvSpPr>
            <a:spLocks noGrp="1"/>
          </p:cNvSpPr>
          <p:nvPr>
            <p:ph type="sldNum" sz="quarter" idx="12"/>
          </p:nvPr>
        </p:nvSpPr>
        <p:spPr/>
        <p:txBody>
          <a:bodyPr/>
          <a:lstStyle/>
          <a:p>
            <a:fld id="{492EA485-33DB-4C4F-AC0C-C26B24D96B96}" type="slidenum">
              <a:rPr lang="en-US" smtClean="0"/>
              <a:t>‹#›</a:t>
            </a:fld>
            <a:endParaRPr lang="en-US"/>
          </a:p>
        </p:txBody>
      </p:sp>
    </p:spTree>
    <p:extLst>
      <p:ext uri="{BB962C8B-B14F-4D97-AF65-F5344CB8AC3E}">
        <p14:creationId xmlns:p14="http://schemas.microsoft.com/office/powerpoint/2010/main" val="141386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539E-C9AC-46C5-B0B8-81EE8B7C8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15B83-E34F-442B-B660-4F0C488C1A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9EA8B5-FA8E-4403-93B5-A38F90DA0A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69A838-FD59-43C8-AA2B-E4104B65A233}"/>
              </a:ext>
            </a:extLst>
          </p:cNvPr>
          <p:cNvSpPr>
            <a:spLocks noGrp="1"/>
          </p:cNvSpPr>
          <p:nvPr>
            <p:ph type="dt" sz="half" idx="10"/>
          </p:nvPr>
        </p:nvSpPr>
        <p:spPr/>
        <p:txBody>
          <a:bodyPr/>
          <a:lstStyle/>
          <a:p>
            <a:fld id="{A490077B-03B5-4A39-83E1-F6CCBBB3CC5F}" type="datetimeFigureOut">
              <a:rPr lang="en-US" smtClean="0"/>
              <a:t>3/21/19</a:t>
            </a:fld>
            <a:endParaRPr lang="en-US"/>
          </a:p>
        </p:txBody>
      </p:sp>
      <p:sp>
        <p:nvSpPr>
          <p:cNvPr id="6" name="Footer Placeholder 5">
            <a:extLst>
              <a:ext uri="{FF2B5EF4-FFF2-40B4-BE49-F238E27FC236}">
                <a16:creationId xmlns:a16="http://schemas.microsoft.com/office/drawing/2014/main" id="{A156A7A8-E6CC-4AFD-B536-9397FF03B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43670-D1F7-41DF-A2EE-C46884DD9EF0}"/>
              </a:ext>
            </a:extLst>
          </p:cNvPr>
          <p:cNvSpPr>
            <a:spLocks noGrp="1"/>
          </p:cNvSpPr>
          <p:nvPr>
            <p:ph type="sldNum" sz="quarter" idx="12"/>
          </p:nvPr>
        </p:nvSpPr>
        <p:spPr/>
        <p:txBody>
          <a:bodyPr/>
          <a:lstStyle/>
          <a:p>
            <a:fld id="{492EA485-33DB-4C4F-AC0C-C26B24D96B96}" type="slidenum">
              <a:rPr lang="en-US" smtClean="0"/>
              <a:t>‹#›</a:t>
            </a:fld>
            <a:endParaRPr lang="en-US"/>
          </a:p>
        </p:txBody>
      </p:sp>
    </p:spTree>
    <p:extLst>
      <p:ext uri="{BB962C8B-B14F-4D97-AF65-F5344CB8AC3E}">
        <p14:creationId xmlns:p14="http://schemas.microsoft.com/office/powerpoint/2010/main" val="709703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B777-7F72-4CBA-AB16-D688CCB982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3A9012-4091-4FF3-894F-A5463BB064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158A54-F182-49BA-BB26-14006D7972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D7241E-B39C-4BBD-B23C-6018247E8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33F538F-DB64-428E-A76C-2BF3A1E64F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3388E-2CB5-4384-B920-FC0335BED37B}"/>
              </a:ext>
            </a:extLst>
          </p:cNvPr>
          <p:cNvSpPr>
            <a:spLocks noGrp="1"/>
          </p:cNvSpPr>
          <p:nvPr>
            <p:ph type="dt" sz="half" idx="10"/>
          </p:nvPr>
        </p:nvSpPr>
        <p:spPr/>
        <p:txBody>
          <a:bodyPr/>
          <a:lstStyle/>
          <a:p>
            <a:fld id="{A490077B-03B5-4A39-83E1-F6CCBBB3CC5F}" type="datetimeFigureOut">
              <a:rPr lang="en-US" smtClean="0"/>
              <a:t>3/21/19</a:t>
            </a:fld>
            <a:endParaRPr lang="en-US"/>
          </a:p>
        </p:txBody>
      </p:sp>
      <p:sp>
        <p:nvSpPr>
          <p:cNvPr id="8" name="Footer Placeholder 7">
            <a:extLst>
              <a:ext uri="{FF2B5EF4-FFF2-40B4-BE49-F238E27FC236}">
                <a16:creationId xmlns:a16="http://schemas.microsoft.com/office/drawing/2014/main" id="{392A9B64-FF54-492A-B247-745344BE9E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9398E8-56FE-440B-A17B-94BCB0A0655B}"/>
              </a:ext>
            </a:extLst>
          </p:cNvPr>
          <p:cNvSpPr>
            <a:spLocks noGrp="1"/>
          </p:cNvSpPr>
          <p:nvPr>
            <p:ph type="sldNum" sz="quarter" idx="12"/>
          </p:nvPr>
        </p:nvSpPr>
        <p:spPr/>
        <p:txBody>
          <a:bodyPr/>
          <a:lstStyle/>
          <a:p>
            <a:fld id="{492EA485-33DB-4C4F-AC0C-C26B24D96B96}" type="slidenum">
              <a:rPr lang="en-US" smtClean="0"/>
              <a:t>‹#›</a:t>
            </a:fld>
            <a:endParaRPr lang="en-US"/>
          </a:p>
        </p:txBody>
      </p:sp>
    </p:spTree>
    <p:extLst>
      <p:ext uri="{BB962C8B-B14F-4D97-AF65-F5344CB8AC3E}">
        <p14:creationId xmlns:p14="http://schemas.microsoft.com/office/powerpoint/2010/main" val="1403978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D11B-C01C-4B85-8DA6-75432EBE03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5635D6-A418-4490-8CF9-1FB84E904CAE}"/>
              </a:ext>
            </a:extLst>
          </p:cNvPr>
          <p:cNvSpPr>
            <a:spLocks noGrp="1"/>
          </p:cNvSpPr>
          <p:nvPr>
            <p:ph type="dt" sz="half" idx="10"/>
          </p:nvPr>
        </p:nvSpPr>
        <p:spPr/>
        <p:txBody>
          <a:bodyPr/>
          <a:lstStyle/>
          <a:p>
            <a:fld id="{A490077B-03B5-4A39-83E1-F6CCBBB3CC5F}" type="datetimeFigureOut">
              <a:rPr lang="en-US" smtClean="0"/>
              <a:t>3/21/19</a:t>
            </a:fld>
            <a:endParaRPr lang="en-US"/>
          </a:p>
        </p:txBody>
      </p:sp>
      <p:sp>
        <p:nvSpPr>
          <p:cNvPr id="4" name="Footer Placeholder 3">
            <a:extLst>
              <a:ext uri="{FF2B5EF4-FFF2-40B4-BE49-F238E27FC236}">
                <a16:creationId xmlns:a16="http://schemas.microsoft.com/office/drawing/2014/main" id="{6F5582C9-F65B-44EC-A259-1A23EE2D98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66D306-3DB7-4440-B9C2-7FBFC9F7CAB6}"/>
              </a:ext>
            </a:extLst>
          </p:cNvPr>
          <p:cNvSpPr>
            <a:spLocks noGrp="1"/>
          </p:cNvSpPr>
          <p:nvPr>
            <p:ph type="sldNum" sz="quarter" idx="12"/>
          </p:nvPr>
        </p:nvSpPr>
        <p:spPr/>
        <p:txBody>
          <a:bodyPr/>
          <a:lstStyle/>
          <a:p>
            <a:fld id="{492EA485-33DB-4C4F-AC0C-C26B24D96B96}" type="slidenum">
              <a:rPr lang="en-US" smtClean="0"/>
              <a:t>‹#›</a:t>
            </a:fld>
            <a:endParaRPr lang="en-US"/>
          </a:p>
        </p:txBody>
      </p:sp>
    </p:spTree>
    <p:extLst>
      <p:ext uri="{BB962C8B-B14F-4D97-AF65-F5344CB8AC3E}">
        <p14:creationId xmlns:p14="http://schemas.microsoft.com/office/powerpoint/2010/main" val="2827055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33D428-7F93-4D08-A64D-874696A1895D}"/>
              </a:ext>
            </a:extLst>
          </p:cNvPr>
          <p:cNvSpPr>
            <a:spLocks noGrp="1"/>
          </p:cNvSpPr>
          <p:nvPr>
            <p:ph type="dt" sz="half" idx="10"/>
          </p:nvPr>
        </p:nvSpPr>
        <p:spPr/>
        <p:txBody>
          <a:bodyPr/>
          <a:lstStyle/>
          <a:p>
            <a:fld id="{A490077B-03B5-4A39-83E1-F6CCBBB3CC5F}" type="datetimeFigureOut">
              <a:rPr lang="en-US" smtClean="0"/>
              <a:t>3/21/19</a:t>
            </a:fld>
            <a:endParaRPr lang="en-US"/>
          </a:p>
        </p:txBody>
      </p:sp>
      <p:sp>
        <p:nvSpPr>
          <p:cNvPr id="3" name="Footer Placeholder 2">
            <a:extLst>
              <a:ext uri="{FF2B5EF4-FFF2-40B4-BE49-F238E27FC236}">
                <a16:creationId xmlns:a16="http://schemas.microsoft.com/office/drawing/2014/main" id="{E17305AB-3D2B-4E27-813C-AD8EEA3DA6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F7A5C-7EAA-469C-809A-91F669D58C0F}"/>
              </a:ext>
            </a:extLst>
          </p:cNvPr>
          <p:cNvSpPr>
            <a:spLocks noGrp="1"/>
          </p:cNvSpPr>
          <p:nvPr>
            <p:ph type="sldNum" sz="quarter" idx="12"/>
          </p:nvPr>
        </p:nvSpPr>
        <p:spPr/>
        <p:txBody>
          <a:bodyPr/>
          <a:lstStyle/>
          <a:p>
            <a:fld id="{492EA485-33DB-4C4F-AC0C-C26B24D96B96}" type="slidenum">
              <a:rPr lang="en-US" smtClean="0"/>
              <a:t>‹#›</a:t>
            </a:fld>
            <a:endParaRPr lang="en-US"/>
          </a:p>
        </p:txBody>
      </p:sp>
    </p:spTree>
    <p:extLst>
      <p:ext uri="{BB962C8B-B14F-4D97-AF65-F5344CB8AC3E}">
        <p14:creationId xmlns:p14="http://schemas.microsoft.com/office/powerpoint/2010/main" val="1409387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A4045-B4D9-4B95-A14E-414443734B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C4400-DBC9-4C63-9C2B-653357E3F0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CD861A-5D82-4484-83C8-7BC191927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04EE76-3FAF-42D1-BF40-49E618E3478D}"/>
              </a:ext>
            </a:extLst>
          </p:cNvPr>
          <p:cNvSpPr>
            <a:spLocks noGrp="1"/>
          </p:cNvSpPr>
          <p:nvPr>
            <p:ph type="dt" sz="half" idx="10"/>
          </p:nvPr>
        </p:nvSpPr>
        <p:spPr/>
        <p:txBody>
          <a:bodyPr/>
          <a:lstStyle/>
          <a:p>
            <a:fld id="{A490077B-03B5-4A39-83E1-F6CCBBB3CC5F}" type="datetimeFigureOut">
              <a:rPr lang="en-US" smtClean="0"/>
              <a:t>3/21/19</a:t>
            </a:fld>
            <a:endParaRPr lang="en-US"/>
          </a:p>
        </p:txBody>
      </p:sp>
      <p:sp>
        <p:nvSpPr>
          <p:cNvPr id="6" name="Footer Placeholder 5">
            <a:extLst>
              <a:ext uri="{FF2B5EF4-FFF2-40B4-BE49-F238E27FC236}">
                <a16:creationId xmlns:a16="http://schemas.microsoft.com/office/drawing/2014/main" id="{DB854610-23F3-44EA-A28C-1991DC58B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A163FB-5B0E-4EA1-B2CF-5B3CC427D132}"/>
              </a:ext>
            </a:extLst>
          </p:cNvPr>
          <p:cNvSpPr>
            <a:spLocks noGrp="1"/>
          </p:cNvSpPr>
          <p:nvPr>
            <p:ph type="sldNum" sz="quarter" idx="12"/>
          </p:nvPr>
        </p:nvSpPr>
        <p:spPr/>
        <p:txBody>
          <a:bodyPr/>
          <a:lstStyle/>
          <a:p>
            <a:fld id="{492EA485-33DB-4C4F-AC0C-C26B24D96B96}" type="slidenum">
              <a:rPr lang="en-US" smtClean="0"/>
              <a:t>‹#›</a:t>
            </a:fld>
            <a:endParaRPr lang="en-US"/>
          </a:p>
        </p:txBody>
      </p:sp>
    </p:spTree>
    <p:extLst>
      <p:ext uri="{BB962C8B-B14F-4D97-AF65-F5344CB8AC3E}">
        <p14:creationId xmlns:p14="http://schemas.microsoft.com/office/powerpoint/2010/main" val="4140438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25BA9-0617-4FF6-9F4F-FEBBAA657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CFC526-1C67-4C03-95DF-F32D68968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F967A8-D56E-4705-B39F-1C26AB532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FF10DE-ABD9-4296-A432-8ED397F94E63}"/>
              </a:ext>
            </a:extLst>
          </p:cNvPr>
          <p:cNvSpPr>
            <a:spLocks noGrp="1"/>
          </p:cNvSpPr>
          <p:nvPr>
            <p:ph type="dt" sz="half" idx="10"/>
          </p:nvPr>
        </p:nvSpPr>
        <p:spPr/>
        <p:txBody>
          <a:bodyPr/>
          <a:lstStyle/>
          <a:p>
            <a:fld id="{A490077B-03B5-4A39-83E1-F6CCBBB3CC5F}" type="datetimeFigureOut">
              <a:rPr lang="en-US" smtClean="0"/>
              <a:t>3/21/19</a:t>
            </a:fld>
            <a:endParaRPr lang="en-US"/>
          </a:p>
        </p:txBody>
      </p:sp>
      <p:sp>
        <p:nvSpPr>
          <p:cNvPr id="6" name="Footer Placeholder 5">
            <a:extLst>
              <a:ext uri="{FF2B5EF4-FFF2-40B4-BE49-F238E27FC236}">
                <a16:creationId xmlns:a16="http://schemas.microsoft.com/office/drawing/2014/main" id="{ECEC5B7B-7AAC-483A-9D0E-5E5305C3D0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D20E7-5053-4C6D-A72C-9C07FB2D423A}"/>
              </a:ext>
            </a:extLst>
          </p:cNvPr>
          <p:cNvSpPr>
            <a:spLocks noGrp="1"/>
          </p:cNvSpPr>
          <p:nvPr>
            <p:ph type="sldNum" sz="quarter" idx="12"/>
          </p:nvPr>
        </p:nvSpPr>
        <p:spPr/>
        <p:txBody>
          <a:bodyPr/>
          <a:lstStyle/>
          <a:p>
            <a:fld id="{492EA485-33DB-4C4F-AC0C-C26B24D96B96}" type="slidenum">
              <a:rPr lang="en-US" smtClean="0"/>
              <a:t>‹#›</a:t>
            </a:fld>
            <a:endParaRPr lang="en-US"/>
          </a:p>
        </p:txBody>
      </p:sp>
    </p:spTree>
    <p:extLst>
      <p:ext uri="{BB962C8B-B14F-4D97-AF65-F5344CB8AC3E}">
        <p14:creationId xmlns:p14="http://schemas.microsoft.com/office/powerpoint/2010/main" val="3793958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6FD92-E5E4-4876-B11C-8B6F2534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1984DA-317E-4DF3-ACB9-D0EB563865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9F24A-5646-4B24-B7FB-AC3C85BA07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0077B-03B5-4A39-83E1-F6CCBBB3CC5F}" type="datetimeFigureOut">
              <a:rPr lang="en-US" smtClean="0"/>
              <a:t>3/21/19</a:t>
            </a:fld>
            <a:endParaRPr lang="en-US"/>
          </a:p>
        </p:txBody>
      </p:sp>
      <p:sp>
        <p:nvSpPr>
          <p:cNvPr id="5" name="Footer Placeholder 4">
            <a:extLst>
              <a:ext uri="{FF2B5EF4-FFF2-40B4-BE49-F238E27FC236}">
                <a16:creationId xmlns:a16="http://schemas.microsoft.com/office/drawing/2014/main" id="{715B6999-F0CE-425E-825E-F317C9340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D11AB5-97B5-46EC-8561-23C4E560D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EA485-33DB-4C4F-AC0C-C26B24D96B96}" type="slidenum">
              <a:rPr lang="en-US" smtClean="0"/>
              <a:t>‹#›</a:t>
            </a:fld>
            <a:endParaRPr lang="en-US"/>
          </a:p>
        </p:txBody>
      </p:sp>
    </p:spTree>
    <p:extLst>
      <p:ext uri="{BB962C8B-B14F-4D97-AF65-F5344CB8AC3E}">
        <p14:creationId xmlns:p14="http://schemas.microsoft.com/office/powerpoint/2010/main" val="868114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0B79-4212-4247-B974-F70D36D49F26}"/>
              </a:ext>
            </a:extLst>
          </p:cNvPr>
          <p:cNvSpPr>
            <a:spLocks noGrp="1"/>
          </p:cNvSpPr>
          <p:nvPr>
            <p:ph type="ctrTitle"/>
          </p:nvPr>
        </p:nvSpPr>
        <p:spPr/>
        <p:txBody>
          <a:bodyPr/>
          <a:lstStyle/>
          <a:p>
            <a:r>
              <a:rPr lang="en-US" dirty="0"/>
              <a:t>Mosquitoes and Their Diseases</a:t>
            </a:r>
          </a:p>
        </p:txBody>
      </p:sp>
      <p:sp>
        <p:nvSpPr>
          <p:cNvPr id="4" name="Subtitle 2">
            <a:extLst>
              <a:ext uri="{FF2B5EF4-FFF2-40B4-BE49-F238E27FC236}">
                <a16:creationId xmlns:a16="http://schemas.microsoft.com/office/drawing/2014/main" id="{755C9933-F530-7845-A071-6887A6D29872}"/>
              </a:ext>
            </a:extLst>
          </p:cNvPr>
          <p:cNvSpPr>
            <a:spLocks noGrp="1"/>
          </p:cNvSpPr>
          <p:nvPr>
            <p:ph type="subTitle" idx="1"/>
          </p:nvPr>
        </p:nvSpPr>
        <p:spPr/>
        <p:txBody>
          <a:bodyPr>
            <a:normAutofit/>
          </a:bodyPr>
          <a:lstStyle/>
          <a:p>
            <a:r>
              <a:rPr lang="en-US" dirty="0"/>
              <a:t>Maureen Brophy, MPH</a:t>
            </a:r>
          </a:p>
          <a:p>
            <a:r>
              <a:rPr lang="en-US" dirty="0"/>
              <a:t>Ph.D. Student</a:t>
            </a:r>
          </a:p>
        </p:txBody>
      </p:sp>
      <p:pic>
        <p:nvPicPr>
          <p:cNvPr id="5" name="Picture 2" descr="Home">
            <a:extLst>
              <a:ext uri="{FF2B5EF4-FFF2-40B4-BE49-F238E27FC236}">
                <a16:creationId xmlns:a16="http://schemas.microsoft.com/office/drawing/2014/main" id="{E9263BFD-0A9B-AD40-AE38-5BE1B1CB8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25855"/>
            <a:ext cx="7056582" cy="123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313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des aegypti">
            <a:extLst>
              <a:ext uri="{FF2B5EF4-FFF2-40B4-BE49-F238E27FC236}">
                <a16:creationId xmlns:a16="http://schemas.microsoft.com/office/drawing/2014/main" id="{FE15AAC8-6EC4-4A38-A211-549696C2B1B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79920" y="1158651"/>
            <a:ext cx="9400232" cy="59926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604D84B-2650-4389-9062-865BE5827FAF}"/>
              </a:ext>
            </a:extLst>
          </p:cNvPr>
          <p:cNvSpPr>
            <a:spLocks noGrp="1"/>
          </p:cNvSpPr>
          <p:nvPr>
            <p:ph type="title"/>
          </p:nvPr>
        </p:nvSpPr>
        <p:spPr/>
        <p:txBody>
          <a:bodyPr/>
          <a:lstStyle/>
          <a:p>
            <a:r>
              <a:rPr lang="en-US" dirty="0"/>
              <a:t>External Biology</a:t>
            </a:r>
          </a:p>
        </p:txBody>
      </p:sp>
      <p:sp>
        <p:nvSpPr>
          <p:cNvPr id="6" name="Content Placeholder 5">
            <a:extLst>
              <a:ext uri="{FF2B5EF4-FFF2-40B4-BE49-F238E27FC236}">
                <a16:creationId xmlns:a16="http://schemas.microsoft.com/office/drawing/2014/main" id="{D05FB0CA-D463-4087-AD69-47DBE816835D}"/>
              </a:ext>
            </a:extLst>
          </p:cNvPr>
          <p:cNvSpPr>
            <a:spLocks noGrp="1"/>
          </p:cNvSpPr>
          <p:nvPr>
            <p:ph sz="half" idx="2"/>
          </p:nvPr>
        </p:nvSpPr>
        <p:spPr/>
        <p:txBody>
          <a:bodyPr/>
          <a:lstStyle/>
          <a:p>
            <a:r>
              <a:rPr lang="en-US" dirty="0"/>
              <a:t>Body</a:t>
            </a:r>
          </a:p>
          <a:p>
            <a:endParaRPr lang="en-US" dirty="0"/>
          </a:p>
          <a:p>
            <a:r>
              <a:rPr lang="en-US" dirty="0"/>
              <a:t>Thorax- where the wings and legs are</a:t>
            </a:r>
          </a:p>
          <a:p>
            <a:r>
              <a:rPr lang="en-US" dirty="0"/>
              <a:t>Abdomen- thin and elongate, fattens out after feeding</a:t>
            </a:r>
          </a:p>
          <a:p>
            <a:endParaRPr lang="en-US" dirty="0"/>
          </a:p>
        </p:txBody>
      </p:sp>
      <p:sp>
        <p:nvSpPr>
          <p:cNvPr id="7" name="Oval 6">
            <a:extLst>
              <a:ext uri="{FF2B5EF4-FFF2-40B4-BE49-F238E27FC236}">
                <a16:creationId xmlns:a16="http://schemas.microsoft.com/office/drawing/2014/main" id="{4DDFA239-1F22-4D00-9D97-5E6B8E1AC998}"/>
              </a:ext>
            </a:extLst>
          </p:cNvPr>
          <p:cNvSpPr/>
          <p:nvPr/>
        </p:nvSpPr>
        <p:spPr>
          <a:xfrm rot="18805473">
            <a:off x="2877932" y="3540968"/>
            <a:ext cx="759124" cy="16907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65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des aegypti">
            <a:extLst>
              <a:ext uri="{FF2B5EF4-FFF2-40B4-BE49-F238E27FC236}">
                <a16:creationId xmlns:a16="http://schemas.microsoft.com/office/drawing/2014/main" id="{FE15AAC8-6EC4-4A38-A211-549696C2B1B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79920" y="1158651"/>
            <a:ext cx="9400232" cy="59926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604D84B-2650-4389-9062-865BE5827FAF}"/>
              </a:ext>
            </a:extLst>
          </p:cNvPr>
          <p:cNvSpPr>
            <a:spLocks noGrp="1"/>
          </p:cNvSpPr>
          <p:nvPr>
            <p:ph type="title"/>
          </p:nvPr>
        </p:nvSpPr>
        <p:spPr/>
        <p:txBody>
          <a:bodyPr/>
          <a:lstStyle/>
          <a:p>
            <a:r>
              <a:rPr lang="en-US" dirty="0"/>
              <a:t>External Biology</a:t>
            </a:r>
          </a:p>
        </p:txBody>
      </p:sp>
      <p:sp>
        <p:nvSpPr>
          <p:cNvPr id="6" name="Content Placeholder 5">
            <a:extLst>
              <a:ext uri="{FF2B5EF4-FFF2-40B4-BE49-F238E27FC236}">
                <a16:creationId xmlns:a16="http://schemas.microsoft.com/office/drawing/2014/main" id="{D05FB0CA-D463-4087-AD69-47DBE816835D}"/>
              </a:ext>
            </a:extLst>
          </p:cNvPr>
          <p:cNvSpPr>
            <a:spLocks noGrp="1"/>
          </p:cNvSpPr>
          <p:nvPr>
            <p:ph sz="half" idx="2"/>
          </p:nvPr>
        </p:nvSpPr>
        <p:spPr/>
        <p:txBody>
          <a:bodyPr/>
          <a:lstStyle/>
          <a:p>
            <a:r>
              <a:rPr lang="en-US" dirty="0"/>
              <a:t>1 set of wings </a:t>
            </a:r>
          </a:p>
          <a:p>
            <a:r>
              <a:rPr lang="en-US" dirty="0"/>
              <a:t>Back “wings” are tiny nubs called </a:t>
            </a:r>
            <a:r>
              <a:rPr lang="en-US" i="1" dirty="0" err="1"/>
              <a:t>halteres</a:t>
            </a:r>
            <a:endParaRPr lang="en-US" dirty="0"/>
          </a:p>
          <a:p>
            <a:endParaRPr lang="en-US" dirty="0"/>
          </a:p>
        </p:txBody>
      </p:sp>
      <p:pic>
        <p:nvPicPr>
          <p:cNvPr id="5" name="Picture 2" descr="Image result for mosquito wing">
            <a:extLst>
              <a:ext uri="{FF2B5EF4-FFF2-40B4-BE49-F238E27FC236}">
                <a16:creationId xmlns:a16="http://schemas.microsoft.com/office/drawing/2014/main" id="{930CB105-9838-409D-8B4F-94DF73D72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603" y="3251844"/>
            <a:ext cx="4321375" cy="324103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47240B8-15A5-435B-B7F8-9CD3735BF942}"/>
              </a:ext>
            </a:extLst>
          </p:cNvPr>
          <p:cNvSpPr/>
          <p:nvPr/>
        </p:nvSpPr>
        <p:spPr>
          <a:xfrm rot="18805473">
            <a:off x="2668714" y="3422135"/>
            <a:ext cx="759124" cy="6742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794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des aegypti">
            <a:extLst>
              <a:ext uri="{FF2B5EF4-FFF2-40B4-BE49-F238E27FC236}">
                <a16:creationId xmlns:a16="http://schemas.microsoft.com/office/drawing/2014/main" id="{FE15AAC8-6EC4-4A38-A211-549696C2B1B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79920" y="1158651"/>
            <a:ext cx="9400232" cy="59926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604D84B-2650-4389-9062-865BE5827FAF}"/>
              </a:ext>
            </a:extLst>
          </p:cNvPr>
          <p:cNvSpPr>
            <a:spLocks noGrp="1"/>
          </p:cNvSpPr>
          <p:nvPr>
            <p:ph type="title"/>
          </p:nvPr>
        </p:nvSpPr>
        <p:spPr/>
        <p:txBody>
          <a:bodyPr/>
          <a:lstStyle/>
          <a:p>
            <a:r>
              <a:rPr lang="en-US" dirty="0"/>
              <a:t>External Biology</a:t>
            </a:r>
          </a:p>
        </p:txBody>
      </p:sp>
      <p:sp>
        <p:nvSpPr>
          <p:cNvPr id="6" name="Content Placeholder 5">
            <a:extLst>
              <a:ext uri="{FF2B5EF4-FFF2-40B4-BE49-F238E27FC236}">
                <a16:creationId xmlns:a16="http://schemas.microsoft.com/office/drawing/2014/main" id="{D05FB0CA-D463-4087-AD69-47DBE816835D}"/>
              </a:ext>
            </a:extLst>
          </p:cNvPr>
          <p:cNvSpPr>
            <a:spLocks noGrp="1"/>
          </p:cNvSpPr>
          <p:nvPr>
            <p:ph sz="half" idx="2"/>
          </p:nvPr>
        </p:nvSpPr>
        <p:spPr/>
        <p:txBody>
          <a:bodyPr/>
          <a:lstStyle/>
          <a:p>
            <a:r>
              <a:rPr lang="en-US" dirty="0"/>
              <a:t>Sensory</a:t>
            </a:r>
          </a:p>
          <a:p>
            <a:endParaRPr lang="en-US" dirty="0"/>
          </a:p>
          <a:p>
            <a:r>
              <a:rPr lang="en-US" dirty="0"/>
              <a:t>Antennae to “smell” and pick up chemical cues</a:t>
            </a:r>
          </a:p>
          <a:p>
            <a:r>
              <a:rPr lang="en-US" dirty="0"/>
              <a:t>Hairs and scales on legs and body sense heat and vibrations</a:t>
            </a:r>
          </a:p>
          <a:p>
            <a:r>
              <a:rPr lang="en-US" dirty="0"/>
              <a:t>Large compound eyes, but not very good at seeing</a:t>
            </a:r>
          </a:p>
          <a:p>
            <a:endParaRPr lang="en-US" dirty="0"/>
          </a:p>
        </p:txBody>
      </p:sp>
    </p:spTree>
    <p:extLst>
      <p:ext uri="{BB962C8B-B14F-4D97-AF65-F5344CB8AC3E}">
        <p14:creationId xmlns:p14="http://schemas.microsoft.com/office/powerpoint/2010/main" val="37492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des aegypti">
            <a:extLst>
              <a:ext uri="{FF2B5EF4-FFF2-40B4-BE49-F238E27FC236}">
                <a16:creationId xmlns:a16="http://schemas.microsoft.com/office/drawing/2014/main" id="{FE15AAC8-6EC4-4A38-A211-549696C2B1B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79920" y="1158651"/>
            <a:ext cx="9400232" cy="59926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604D84B-2650-4389-9062-865BE5827FAF}"/>
              </a:ext>
            </a:extLst>
          </p:cNvPr>
          <p:cNvSpPr>
            <a:spLocks noGrp="1"/>
          </p:cNvSpPr>
          <p:nvPr>
            <p:ph type="title"/>
          </p:nvPr>
        </p:nvSpPr>
        <p:spPr/>
        <p:txBody>
          <a:bodyPr/>
          <a:lstStyle/>
          <a:p>
            <a:r>
              <a:rPr lang="en-US" dirty="0"/>
              <a:t>External Biology</a:t>
            </a:r>
          </a:p>
        </p:txBody>
      </p:sp>
      <p:sp>
        <p:nvSpPr>
          <p:cNvPr id="6" name="Content Placeholder 5">
            <a:extLst>
              <a:ext uri="{FF2B5EF4-FFF2-40B4-BE49-F238E27FC236}">
                <a16:creationId xmlns:a16="http://schemas.microsoft.com/office/drawing/2014/main" id="{D05FB0CA-D463-4087-AD69-47DBE816835D}"/>
              </a:ext>
            </a:extLst>
          </p:cNvPr>
          <p:cNvSpPr>
            <a:spLocks noGrp="1"/>
          </p:cNvSpPr>
          <p:nvPr>
            <p:ph sz="half" idx="2"/>
          </p:nvPr>
        </p:nvSpPr>
        <p:spPr/>
        <p:txBody>
          <a:bodyPr/>
          <a:lstStyle/>
          <a:p>
            <a:r>
              <a:rPr lang="en-US" dirty="0"/>
              <a:t>Sensory</a:t>
            </a:r>
          </a:p>
          <a:p>
            <a:endParaRPr lang="en-US" dirty="0"/>
          </a:p>
          <a:p>
            <a:r>
              <a:rPr lang="en-US" dirty="0"/>
              <a:t>Carbon dioxide</a:t>
            </a:r>
          </a:p>
          <a:p>
            <a:r>
              <a:rPr lang="en-US" dirty="0"/>
              <a:t>Sweat</a:t>
            </a:r>
          </a:p>
          <a:p>
            <a:r>
              <a:rPr lang="en-US" dirty="0"/>
              <a:t>Lactic acid</a:t>
            </a:r>
          </a:p>
          <a:p>
            <a:r>
              <a:rPr lang="en-US" dirty="0"/>
              <a:t>Octenol</a:t>
            </a:r>
          </a:p>
          <a:p>
            <a:r>
              <a:rPr lang="en-US" dirty="0"/>
              <a:t>Temperature</a:t>
            </a:r>
          </a:p>
          <a:p>
            <a:r>
              <a:rPr lang="en-US" dirty="0"/>
              <a:t>Humidity</a:t>
            </a:r>
          </a:p>
          <a:p>
            <a:endParaRPr lang="en-US" dirty="0"/>
          </a:p>
        </p:txBody>
      </p:sp>
    </p:spTree>
    <p:extLst>
      <p:ext uri="{BB962C8B-B14F-4D97-AF65-F5344CB8AC3E}">
        <p14:creationId xmlns:p14="http://schemas.microsoft.com/office/powerpoint/2010/main" val="3180529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des aegypti">
            <a:extLst>
              <a:ext uri="{FF2B5EF4-FFF2-40B4-BE49-F238E27FC236}">
                <a16:creationId xmlns:a16="http://schemas.microsoft.com/office/drawing/2014/main" id="{FE15AAC8-6EC4-4A38-A211-549696C2B1B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79920" y="1158651"/>
            <a:ext cx="9400232" cy="59926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604D84B-2650-4389-9062-865BE5827FAF}"/>
              </a:ext>
            </a:extLst>
          </p:cNvPr>
          <p:cNvSpPr>
            <a:spLocks noGrp="1"/>
          </p:cNvSpPr>
          <p:nvPr>
            <p:ph type="title"/>
          </p:nvPr>
        </p:nvSpPr>
        <p:spPr/>
        <p:txBody>
          <a:bodyPr/>
          <a:lstStyle/>
          <a:p>
            <a:r>
              <a:rPr lang="en-US" dirty="0"/>
              <a:t>External Biology</a:t>
            </a:r>
          </a:p>
        </p:txBody>
      </p:sp>
      <p:sp>
        <p:nvSpPr>
          <p:cNvPr id="6" name="Content Placeholder 5">
            <a:extLst>
              <a:ext uri="{FF2B5EF4-FFF2-40B4-BE49-F238E27FC236}">
                <a16:creationId xmlns:a16="http://schemas.microsoft.com/office/drawing/2014/main" id="{D05FB0CA-D463-4087-AD69-47DBE816835D}"/>
              </a:ext>
            </a:extLst>
          </p:cNvPr>
          <p:cNvSpPr>
            <a:spLocks noGrp="1"/>
          </p:cNvSpPr>
          <p:nvPr>
            <p:ph sz="half" idx="2"/>
          </p:nvPr>
        </p:nvSpPr>
        <p:spPr/>
        <p:txBody>
          <a:bodyPr/>
          <a:lstStyle/>
          <a:p>
            <a:r>
              <a:rPr lang="en-US" dirty="0"/>
              <a:t>Mouthparts- slender, made for piercing and sucking </a:t>
            </a:r>
          </a:p>
          <a:p>
            <a:pPr marL="0" indent="0">
              <a:buNone/>
            </a:pPr>
            <a:endParaRPr lang="en-US" dirty="0"/>
          </a:p>
        </p:txBody>
      </p:sp>
      <p:pic>
        <p:nvPicPr>
          <p:cNvPr id="6146" name="Picture 2" descr="https://www.studyandscore.com/images_all/1_Study%20material/Life%20sciences/Zoology/Arthropoda/Mosquito_mouthparts2.png">
            <a:extLst>
              <a:ext uri="{FF2B5EF4-FFF2-40B4-BE49-F238E27FC236}">
                <a16:creationId xmlns:a16="http://schemas.microsoft.com/office/drawing/2014/main" id="{4B5D495C-2FD0-4923-BEDB-581130706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325" y="2644775"/>
            <a:ext cx="3943350" cy="38481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D2A80C60-822C-47B9-86A0-E6E613F12991}"/>
              </a:ext>
            </a:extLst>
          </p:cNvPr>
          <p:cNvSpPr/>
          <p:nvPr/>
        </p:nvSpPr>
        <p:spPr>
          <a:xfrm rot="5400000">
            <a:off x="1634748" y="2948756"/>
            <a:ext cx="514624" cy="16907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787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F337D5-B8F0-4410-B1DC-5DA462F3818C}"/>
              </a:ext>
            </a:extLst>
          </p:cNvPr>
          <p:cNvSpPr>
            <a:spLocks noGrp="1"/>
          </p:cNvSpPr>
          <p:nvPr>
            <p:ph type="title"/>
          </p:nvPr>
        </p:nvSpPr>
        <p:spPr/>
        <p:txBody>
          <a:bodyPr/>
          <a:lstStyle/>
          <a:p>
            <a:r>
              <a:rPr lang="en-US" dirty="0"/>
              <a:t>Mating</a:t>
            </a:r>
          </a:p>
        </p:txBody>
      </p:sp>
      <p:sp>
        <p:nvSpPr>
          <p:cNvPr id="6" name="Content Placeholder 5">
            <a:extLst>
              <a:ext uri="{FF2B5EF4-FFF2-40B4-BE49-F238E27FC236}">
                <a16:creationId xmlns:a16="http://schemas.microsoft.com/office/drawing/2014/main" id="{7EDA955F-49AF-4889-B419-A0EB4D76113C}"/>
              </a:ext>
            </a:extLst>
          </p:cNvPr>
          <p:cNvSpPr>
            <a:spLocks noGrp="1"/>
          </p:cNvSpPr>
          <p:nvPr>
            <p:ph idx="1"/>
          </p:nvPr>
        </p:nvSpPr>
        <p:spPr/>
        <p:txBody>
          <a:bodyPr/>
          <a:lstStyle/>
          <a:p>
            <a:r>
              <a:rPr lang="en-US" dirty="0"/>
              <a:t>Females ready to mate upon emerging from pupal stage</a:t>
            </a:r>
          </a:p>
          <a:p>
            <a:r>
              <a:rPr lang="en-US" dirty="0"/>
              <a:t>Males need 1-2 days for genitals to rotate</a:t>
            </a:r>
          </a:p>
          <a:p>
            <a:r>
              <a:rPr lang="en-US" dirty="0"/>
              <a:t>Males find females using chemical cues and wingbeat frequency</a:t>
            </a:r>
          </a:p>
          <a:p>
            <a:endParaRPr lang="en-US" dirty="0"/>
          </a:p>
          <a:p>
            <a:r>
              <a:rPr lang="en-US" dirty="0"/>
              <a:t>After mating, females seek host to </a:t>
            </a:r>
            <a:r>
              <a:rPr lang="en-US"/>
              <a:t>blood feed</a:t>
            </a:r>
            <a:endParaRPr lang="en-US" dirty="0"/>
          </a:p>
        </p:txBody>
      </p:sp>
    </p:spTree>
    <p:extLst>
      <p:ext uri="{BB962C8B-B14F-4D97-AF65-F5344CB8AC3E}">
        <p14:creationId xmlns:p14="http://schemas.microsoft.com/office/powerpoint/2010/main" val="2120014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954B4E-B0F5-4D5D-8AD4-0758525DD504}"/>
              </a:ext>
            </a:extLst>
          </p:cNvPr>
          <p:cNvSpPr>
            <a:spLocks noGrp="1"/>
          </p:cNvSpPr>
          <p:nvPr>
            <p:ph type="title"/>
          </p:nvPr>
        </p:nvSpPr>
        <p:spPr/>
        <p:txBody>
          <a:bodyPr/>
          <a:lstStyle/>
          <a:p>
            <a:r>
              <a:rPr lang="en-US" dirty="0"/>
              <a:t>Blood Feeding</a:t>
            </a:r>
          </a:p>
        </p:txBody>
      </p:sp>
      <p:sp>
        <p:nvSpPr>
          <p:cNvPr id="6" name="Content Placeholder 5">
            <a:extLst>
              <a:ext uri="{FF2B5EF4-FFF2-40B4-BE49-F238E27FC236}">
                <a16:creationId xmlns:a16="http://schemas.microsoft.com/office/drawing/2014/main" id="{0FC35A72-41BE-4918-B628-3903DD912F98}"/>
              </a:ext>
            </a:extLst>
          </p:cNvPr>
          <p:cNvSpPr>
            <a:spLocks noGrp="1"/>
          </p:cNvSpPr>
          <p:nvPr>
            <p:ph sz="half" idx="1"/>
          </p:nvPr>
        </p:nvSpPr>
        <p:spPr/>
        <p:txBody>
          <a:bodyPr/>
          <a:lstStyle/>
          <a:p>
            <a:r>
              <a:rPr lang="en-US" dirty="0"/>
              <a:t>Only female mosquitoes bite</a:t>
            </a:r>
          </a:p>
          <a:p>
            <a:r>
              <a:rPr lang="en-US" dirty="0"/>
              <a:t>Blood meal required for reproduction</a:t>
            </a:r>
          </a:p>
        </p:txBody>
      </p:sp>
      <p:pic>
        <p:nvPicPr>
          <p:cNvPr id="10242" name="Picture 2" descr="Aedes aegypti">
            <a:extLst>
              <a:ext uri="{FF2B5EF4-FFF2-40B4-BE49-F238E27FC236}">
                <a16:creationId xmlns:a16="http://schemas.microsoft.com/office/drawing/2014/main" id="{16CE3BEA-9F14-4143-8E9C-2AB545C96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4" y="1968503"/>
            <a:ext cx="6101197" cy="406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859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Mosquitoes Use Six Needles to Suck Your Blood  _  Deep Look">
            <a:hlinkClick r:id="" action="ppaction://media"/>
            <a:extLst>
              <a:ext uri="{FF2B5EF4-FFF2-40B4-BE49-F238E27FC236}">
                <a16:creationId xmlns:a16="http://schemas.microsoft.com/office/drawing/2014/main" id="{E7FFA734-BBDD-49B4-879D-29FCBC6C3B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0916" y="231140"/>
            <a:ext cx="11370167" cy="6395719"/>
          </a:xfrm>
          <a:prstGeom prst="rect">
            <a:avLst/>
          </a:prstGeom>
        </p:spPr>
      </p:pic>
    </p:spTree>
    <p:extLst>
      <p:ext uri="{BB962C8B-B14F-4D97-AF65-F5344CB8AC3E}">
        <p14:creationId xmlns:p14="http://schemas.microsoft.com/office/powerpoint/2010/main" val="56182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44133-57B4-43D3-90B8-3C2AD33A14FF}"/>
              </a:ext>
            </a:extLst>
          </p:cNvPr>
          <p:cNvSpPr>
            <a:spLocks noGrp="1"/>
          </p:cNvSpPr>
          <p:nvPr>
            <p:ph type="title"/>
          </p:nvPr>
        </p:nvSpPr>
        <p:spPr/>
        <p:txBody>
          <a:bodyPr/>
          <a:lstStyle/>
          <a:p>
            <a:r>
              <a:rPr lang="en-US" dirty="0"/>
              <a:t>Blood Feeding</a:t>
            </a:r>
          </a:p>
        </p:txBody>
      </p:sp>
      <p:sp>
        <p:nvSpPr>
          <p:cNvPr id="3" name="Content Placeholder 2">
            <a:extLst>
              <a:ext uri="{FF2B5EF4-FFF2-40B4-BE49-F238E27FC236}">
                <a16:creationId xmlns:a16="http://schemas.microsoft.com/office/drawing/2014/main" id="{B7FD30BF-EBC3-4DDE-A683-590B74B423D9}"/>
              </a:ext>
            </a:extLst>
          </p:cNvPr>
          <p:cNvSpPr>
            <a:spLocks noGrp="1"/>
          </p:cNvSpPr>
          <p:nvPr>
            <p:ph idx="1"/>
          </p:nvPr>
        </p:nvSpPr>
        <p:spPr/>
        <p:txBody>
          <a:bodyPr/>
          <a:lstStyle/>
          <a:p>
            <a:r>
              <a:rPr lang="en-US" dirty="0"/>
              <a:t>Solids and liquids from blood get separated in gut</a:t>
            </a:r>
          </a:p>
          <a:p>
            <a:r>
              <a:rPr lang="en-US" dirty="0"/>
              <a:t>Liquids get excreted during feeding, leaving room for more blood</a:t>
            </a:r>
          </a:p>
          <a:p>
            <a:r>
              <a:rPr lang="en-US" dirty="0"/>
              <a:t>Abdomen can stretch to accommodate meal</a:t>
            </a:r>
          </a:p>
        </p:txBody>
      </p:sp>
    </p:spTree>
    <p:extLst>
      <p:ext uri="{BB962C8B-B14F-4D97-AF65-F5344CB8AC3E}">
        <p14:creationId xmlns:p14="http://schemas.microsoft.com/office/powerpoint/2010/main" val="2443334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BD79-5FB6-465A-A254-B5E0A14774FC}"/>
              </a:ext>
            </a:extLst>
          </p:cNvPr>
          <p:cNvSpPr>
            <a:spLocks noGrp="1"/>
          </p:cNvSpPr>
          <p:nvPr>
            <p:ph type="title"/>
          </p:nvPr>
        </p:nvSpPr>
        <p:spPr/>
        <p:txBody>
          <a:bodyPr/>
          <a:lstStyle/>
          <a:p>
            <a:r>
              <a:rPr lang="en-US" dirty="0"/>
              <a:t>Finding a Host</a:t>
            </a:r>
          </a:p>
        </p:txBody>
      </p:sp>
      <p:sp>
        <p:nvSpPr>
          <p:cNvPr id="4" name="Isosceles Triangle 3">
            <a:extLst>
              <a:ext uri="{FF2B5EF4-FFF2-40B4-BE49-F238E27FC236}">
                <a16:creationId xmlns:a16="http://schemas.microsoft.com/office/drawing/2014/main" id="{310A0C00-C0BA-4CB3-81C2-CB1AECDC8E3B}"/>
              </a:ext>
            </a:extLst>
          </p:cNvPr>
          <p:cNvSpPr/>
          <p:nvPr/>
        </p:nvSpPr>
        <p:spPr>
          <a:xfrm rot="5400000">
            <a:off x="4087429" y="-68934"/>
            <a:ext cx="3851565" cy="8145800"/>
          </a:xfrm>
          <a:prstGeom prst="triangle">
            <a:avLst/>
          </a:prstGeom>
          <a:gradFill flip="none" rotWithShape="1">
            <a:gsLst>
              <a:gs pos="74000">
                <a:schemeClr val="accent1">
                  <a:tint val="66000"/>
                  <a:satMod val="160000"/>
                </a:schemeClr>
              </a:gs>
              <a:gs pos="1000">
                <a:schemeClr val="accent1">
                  <a:lumMod val="50000"/>
                </a:schemeClr>
              </a:gs>
              <a:gs pos="98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Image result for human icon">
            <a:extLst>
              <a:ext uri="{FF2B5EF4-FFF2-40B4-BE49-F238E27FC236}">
                <a16:creationId xmlns:a16="http://schemas.microsoft.com/office/drawing/2014/main" id="{4F6F92EE-E195-450D-A601-1FBF55CA4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9245" y="304879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result for mosquito icon">
            <a:extLst>
              <a:ext uri="{FF2B5EF4-FFF2-40B4-BE49-F238E27FC236}">
                <a16:creationId xmlns:a16="http://schemas.microsoft.com/office/drawing/2014/main" id="{B8221519-91E5-4C1B-A0CE-8372C9A85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3048794"/>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AE5166-ED81-4668-8508-B33CA4E5C2B4}"/>
              </a:ext>
            </a:extLst>
          </p:cNvPr>
          <p:cNvSpPr txBox="1"/>
          <p:nvPr/>
        </p:nvSpPr>
        <p:spPr>
          <a:xfrm>
            <a:off x="1940311" y="5791199"/>
            <a:ext cx="865943" cy="830997"/>
          </a:xfrm>
          <a:prstGeom prst="rect">
            <a:avLst/>
          </a:prstGeom>
          <a:noFill/>
        </p:spPr>
        <p:txBody>
          <a:bodyPr wrap="none" rtlCol="0">
            <a:spAutoFit/>
          </a:bodyPr>
          <a:lstStyle/>
          <a:p>
            <a:r>
              <a:rPr lang="en-US" sz="2400" dirty="0"/>
              <a:t>Smell</a:t>
            </a:r>
          </a:p>
          <a:p>
            <a:r>
              <a:rPr lang="en-US" sz="2400" dirty="0"/>
              <a:t>Sight</a:t>
            </a:r>
          </a:p>
        </p:txBody>
      </p:sp>
      <p:sp>
        <p:nvSpPr>
          <p:cNvPr id="9" name="TextBox 8">
            <a:extLst>
              <a:ext uri="{FF2B5EF4-FFF2-40B4-BE49-F238E27FC236}">
                <a16:creationId xmlns:a16="http://schemas.microsoft.com/office/drawing/2014/main" id="{87C865EE-C4E8-4A21-8FC2-A48B3F12C966}"/>
              </a:ext>
            </a:extLst>
          </p:cNvPr>
          <p:cNvSpPr txBox="1"/>
          <p:nvPr/>
        </p:nvSpPr>
        <p:spPr>
          <a:xfrm>
            <a:off x="5580239" y="1833858"/>
            <a:ext cx="865943" cy="1200329"/>
          </a:xfrm>
          <a:prstGeom prst="rect">
            <a:avLst/>
          </a:prstGeom>
          <a:noFill/>
        </p:spPr>
        <p:txBody>
          <a:bodyPr wrap="none" rtlCol="0">
            <a:spAutoFit/>
          </a:bodyPr>
          <a:lstStyle/>
          <a:p>
            <a:r>
              <a:rPr lang="en-US" sz="2400" dirty="0"/>
              <a:t>Smell</a:t>
            </a:r>
          </a:p>
          <a:p>
            <a:r>
              <a:rPr lang="en-US" sz="2400" dirty="0"/>
              <a:t>Sight</a:t>
            </a:r>
          </a:p>
          <a:p>
            <a:r>
              <a:rPr lang="en-US" sz="2400" dirty="0"/>
              <a:t>Heat</a:t>
            </a:r>
          </a:p>
        </p:txBody>
      </p:sp>
      <p:sp>
        <p:nvSpPr>
          <p:cNvPr id="10" name="TextBox 9">
            <a:extLst>
              <a:ext uri="{FF2B5EF4-FFF2-40B4-BE49-F238E27FC236}">
                <a16:creationId xmlns:a16="http://schemas.microsoft.com/office/drawing/2014/main" id="{167B573C-5BCE-4782-BF90-BD6FD282049B}"/>
              </a:ext>
            </a:extLst>
          </p:cNvPr>
          <p:cNvSpPr txBox="1"/>
          <p:nvPr/>
        </p:nvSpPr>
        <p:spPr>
          <a:xfrm>
            <a:off x="9312200" y="1910625"/>
            <a:ext cx="923523" cy="1938992"/>
          </a:xfrm>
          <a:prstGeom prst="rect">
            <a:avLst/>
          </a:prstGeom>
          <a:noFill/>
        </p:spPr>
        <p:txBody>
          <a:bodyPr wrap="none" rtlCol="0">
            <a:spAutoFit/>
          </a:bodyPr>
          <a:lstStyle/>
          <a:p>
            <a:r>
              <a:rPr lang="en-US" sz="2400" dirty="0"/>
              <a:t>Smell</a:t>
            </a:r>
          </a:p>
          <a:p>
            <a:r>
              <a:rPr lang="en-US" sz="2400" dirty="0"/>
              <a:t>Sight</a:t>
            </a:r>
          </a:p>
          <a:p>
            <a:r>
              <a:rPr lang="en-US" sz="2400" dirty="0"/>
              <a:t>Heat</a:t>
            </a:r>
          </a:p>
          <a:p>
            <a:r>
              <a:rPr lang="en-US" sz="2400" dirty="0"/>
              <a:t>Touch</a:t>
            </a:r>
          </a:p>
          <a:p>
            <a:r>
              <a:rPr lang="en-US" sz="2400" dirty="0"/>
              <a:t>Taste</a:t>
            </a:r>
          </a:p>
        </p:txBody>
      </p:sp>
      <p:sp>
        <p:nvSpPr>
          <p:cNvPr id="6" name="Freeform: Shape 5">
            <a:extLst>
              <a:ext uri="{FF2B5EF4-FFF2-40B4-BE49-F238E27FC236}">
                <a16:creationId xmlns:a16="http://schemas.microsoft.com/office/drawing/2014/main" id="{CEC1ECF3-C8D3-4E36-B871-715FDD6B56A8}"/>
              </a:ext>
            </a:extLst>
          </p:cNvPr>
          <p:cNvSpPr/>
          <p:nvPr/>
        </p:nvSpPr>
        <p:spPr>
          <a:xfrm>
            <a:off x="1607127" y="2549236"/>
            <a:ext cx="8492837" cy="2867891"/>
          </a:xfrm>
          <a:custGeom>
            <a:avLst/>
            <a:gdLst>
              <a:gd name="connsiteX0" fmla="*/ 0 w 8492837"/>
              <a:gd name="connsiteY0" fmla="*/ 1136073 h 2867891"/>
              <a:gd name="connsiteX1" fmla="*/ 13855 w 8492837"/>
              <a:gd name="connsiteY1" fmla="*/ 1205346 h 2867891"/>
              <a:gd name="connsiteX2" fmla="*/ 41564 w 8492837"/>
              <a:gd name="connsiteY2" fmla="*/ 1288473 h 2867891"/>
              <a:gd name="connsiteX3" fmla="*/ 69273 w 8492837"/>
              <a:gd name="connsiteY3" fmla="*/ 1413164 h 2867891"/>
              <a:gd name="connsiteX4" fmla="*/ 96982 w 8492837"/>
              <a:gd name="connsiteY4" fmla="*/ 1496291 h 2867891"/>
              <a:gd name="connsiteX5" fmla="*/ 124691 w 8492837"/>
              <a:gd name="connsiteY5" fmla="*/ 1537855 h 2867891"/>
              <a:gd name="connsiteX6" fmla="*/ 180109 w 8492837"/>
              <a:gd name="connsiteY6" fmla="*/ 1634837 h 2867891"/>
              <a:gd name="connsiteX7" fmla="*/ 221673 w 8492837"/>
              <a:gd name="connsiteY7" fmla="*/ 1648691 h 2867891"/>
              <a:gd name="connsiteX8" fmla="*/ 304800 w 8492837"/>
              <a:gd name="connsiteY8" fmla="*/ 1704109 h 2867891"/>
              <a:gd name="connsiteX9" fmla="*/ 346364 w 8492837"/>
              <a:gd name="connsiteY9" fmla="*/ 1717964 h 2867891"/>
              <a:gd name="connsiteX10" fmla="*/ 429491 w 8492837"/>
              <a:gd name="connsiteY10" fmla="*/ 1759528 h 2867891"/>
              <a:gd name="connsiteX11" fmla="*/ 568037 w 8492837"/>
              <a:gd name="connsiteY11" fmla="*/ 1745673 h 2867891"/>
              <a:gd name="connsiteX12" fmla="*/ 595746 w 8492837"/>
              <a:gd name="connsiteY12" fmla="*/ 1704109 h 2867891"/>
              <a:gd name="connsiteX13" fmla="*/ 637309 w 8492837"/>
              <a:gd name="connsiteY13" fmla="*/ 1620982 h 2867891"/>
              <a:gd name="connsiteX14" fmla="*/ 651164 w 8492837"/>
              <a:gd name="connsiteY14" fmla="*/ 1565564 h 2867891"/>
              <a:gd name="connsiteX15" fmla="*/ 665018 w 8492837"/>
              <a:gd name="connsiteY15" fmla="*/ 1524000 h 2867891"/>
              <a:gd name="connsiteX16" fmla="*/ 651164 w 8492837"/>
              <a:gd name="connsiteY16" fmla="*/ 1246909 h 2867891"/>
              <a:gd name="connsiteX17" fmla="*/ 609600 w 8492837"/>
              <a:gd name="connsiteY17" fmla="*/ 1108364 h 2867891"/>
              <a:gd name="connsiteX18" fmla="*/ 581891 w 8492837"/>
              <a:gd name="connsiteY18" fmla="*/ 983673 h 2867891"/>
              <a:gd name="connsiteX19" fmla="*/ 554182 w 8492837"/>
              <a:gd name="connsiteY19" fmla="*/ 900546 h 2867891"/>
              <a:gd name="connsiteX20" fmla="*/ 540328 w 8492837"/>
              <a:gd name="connsiteY20" fmla="*/ 858982 h 2867891"/>
              <a:gd name="connsiteX21" fmla="*/ 554182 w 8492837"/>
              <a:gd name="connsiteY21" fmla="*/ 263237 h 2867891"/>
              <a:gd name="connsiteX22" fmla="*/ 581891 w 8492837"/>
              <a:gd name="connsiteY22" fmla="*/ 180109 h 2867891"/>
              <a:gd name="connsiteX23" fmla="*/ 609600 w 8492837"/>
              <a:gd name="connsiteY23" fmla="*/ 138546 h 2867891"/>
              <a:gd name="connsiteX24" fmla="*/ 678873 w 8492837"/>
              <a:gd name="connsiteY24" fmla="*/ 27709 h 2867891"/>
              <a:gd name="connsiteX25" fmla="*/ 720437 w 8492837"/>
              <a:gd name="connsiteY25" fmla="*/ 0 h 2867891"/>
              <a:gd name="connsiteX26" fmla="*/ 858982 w 8492837"/>
              <a:gd name="connsiteY26" fmla="*/ 13855 h 2867891"/>
              <a:gd name="connsiteX27" fmla="*/ 872837 w 8492837"/>
              <a:gd name="connsiteY27" fmla="*/ 55419 h 2867891"/>
              <a:gd name="connsiteX28" fmla="*/ 914400 w 8492837"/>
              <a:gd name="connsiteY28" fmla="*/ 69273 h 2867891"/>
              <a:gd name="connsiteX29" fmla="*/ 969818 w 8492837"/>
              <a:gd name="connsiteY29" fmla="*/ 138546 h 2867891"/>
              <a:gd name="connsiteX30" fmla="*/ 997528 w 8492837"/>
              <a:gd name="connsiteY30" fmla="*/ 166255 h 2867891"/>
              <a:gd name="connsiteX31" fmla="*/ 1052946 w 8492837"/>
              <a:gd name="connsiteY31" fmla="*/ 249382 h 2867891"/>
              <a:gd name="connsiteX32" fmla="*/ 1052946 w 8492837"/>
              <a:gd name="connsiteY32" fmla="*/ 568037 h 2867891"/>
              <a:gd name="connsiteX33" fmla="*/ 1039091 w 8492837"/>
              <a:gd name="connsiteY33" fmla="*/ 623455 h 2867891"/>
              <a:gd name="connsiteX34" fmla="*/ 955964 w 8492837"/>
              <a:gd name="connsiteY34" fmla="*/ 665019 h 2867891"/>
              <a:gd name="connsiteX35" fmla="*/ 914400 w 8492837"/>
              <a:gd name="connsiteY35" fmla="*/ 692728 h 2867891"/>
              <a:gd name="connsiteX36" fmla="*/ 762000 w 8492837"/>
              <a:gd name="connsiteY36" fmla="*/ 678873 h 2867891"/>
              <a:gd name="connsiteX37" fmla="*/ 748146 w 8492837"/>
              <a:gd name="connsiteY37" fmla="*/ 637309 h 2867891"/>
              <a:gd name="connsiteX38" fmla="*/ 762000 w 8492837"/>
              <a:gd name="connsiteY38" fmla="*/ 512619 h 2867891"/>
              <a:gd name="connsiteX39" fmla="*/ 831273 w 8492837"/>
              <a:gd name="connsiteY39" fmla="*/ 443346 h 2867891"/>
              <a:gd name="connsiteX40" fmla="*/ 872837 w 8492837"/>
              <a:gd name="connsiteY40" fmla="*/ 429491 h 2867891"/>
              <a:gd name="connsiteX41" fmla="*/ 914400 w 8492837"/>
              <a:gd name="connsiteY41" fmla="*/ 401782 h 2867891"/>
              <a:gd name="connsiteX42" fmla="*/ 997528 w 8492837"/>
              <a:gd name="connsiteY42" fmla="*/ 374073 h 2867891"/>
              <a:gd name="connsiteX43" fmla="*/ 1094509 w 8492837"/>
              <a:gd name="connsiteY43" fmla="*/ 387928 h 2867891"/>
              <a:gd name="connsiteX44" fmla="*/ 1177637 w 8492837"/>
              <a:gd name="connsiteY44" fmla="*/ 443346 h 2867891"/>
              <a:gd name="connsiteX45" fmla="*/ 1219200 w 8492837"/>
              <a:gd name="connsiteY45" fmla="*/ 512619 h 2867891"/>
              <a:gd name="connsiteX46" fmla="*/ 1233055 w 8492837"/>
              <a:gd name="connsiteY46" fmla="*/ 554182 h 2867891"/>
              <a:gd name="connsiteX47" fmla="*/ 1260764 w 8492837"/>
              <a:gd name="connsiteY47" fmla="*/ 595746 h 2867891"/>
              <a:gd name="connsiteX48" fmla="*/ 1260764 w 8492837"/>
              <a:gd name="connsiteY48" fmla="*/ 1066800 h 2867891"/>
              <a:gd name="connsiteX49" fmla="*/ 1233055 w 8492837"/>
              <a:gd name="connsiteY49" fmla="*/ 1108364 h 2867891"/>
              <a:gd name="connsiteX50" fmla="*/ 1177637 w 8492837"/>
              <a:gd name="connsiteY50" fmla="*/ 1219200 h 2867891"/>
              <a:gd name="connsiteX51" fmla="*/ 1136073 w 8492837"/>
              <a:gd name="connsiteY51" fmla="*/ 1302328 h 2867891"/>
              <a:gd name="connsiteX52" fmla="*/ 1080655 w 8492837"/>
              <a:gd name="connsiteY52" fmla="*/ 1385455 h 2867891"/>
              <a:gd name="connsiteX53" fmla="*/ 1052946 w 8492837"/>
              <a:gd name="connsiteY53" fmla="*/ 1427019 h 2867891"/>
              <a:gd name="connsiteX54" fmla="*/ 1011382 w 8492837"/>
              <a:gd name="connsiteY54" fmla="*/ 1468582 h 2867891"/>
              <a:gd name="connsiteX55" fmla="*/ 969818 w 8492837"/>
              <a:gd name="connsiteY55" fmla="*/ 1607128 h 2867891"/>
              <a:gd name="connsiteX56" fmla="*/ 914400 w 8492837"/>
              <a:gd name="connsiteY56" fmla="*/ 1690255 h 2867891"/>
              <a:gd name="connsiteX57" fmla="*/ 886691 w 8492837"/>
              <a:gd name="connsiteY57" fmla="*/ 2008909 h 2867891"/>
              <a:gd name="connsiteX58" fmla="*/ 858982 w 8492837"/>
              <a:gd name="connsiteY58" fmla="*/ 2092037 h 2867891"/>
              <a:gd name="connsiteX59" fmla="*/ 845128 w 8492837"/>
              <a:gd name="connsiteY59" fmla="*/ 2133600 h 2867891"/>
              <a:gd name="connsiteX60" fmla="*/ 858982 w 8492837"/>
              <a:gd name="connsiteY60" fmla="*/ 2563091 h 2867891"/>
              <a:gd name="connsiteX61" fmla="*/ 886691 w 8492837"/>
              <a:gd name="connsiteY61" fmla="*/ 2604655 h 2867891"/>
              <a:gd name="connsiteX62" fmla="*/ 900546 w 8492837"/>
              <a:gd name="connsiteY62" fmla="*/ 2646219 h 2867891"/>
              <a:gd name="connsiteX63" fmla="*/ 955964 w 8492837"/>
              <a:gd name="connsiteY63" fmla="*/ 2729346 h 2867891"/>
              <a:gd name="connsiteX64" fmla="*/ 983673 w 8492837"/>
              <a:gd name="connsiteY64" fmla="*/ 2770909 h 2867891"/>
              <a:gd name="connsiteX65" fmla="*/ 1011382 w 8492837"/>
              <a:gd name="connsiteY65" fmla="*/ 2812473 h 2867891"/>
              <a:gd name="connsiteX66" fmla="*/ 1052946 w 8492837"/>
              <a:gd name="connsiteY66" fmla="*/ 2840182 h 2867891"/>
              <a:gd name="connsiteX67" fmla="*/ 1149928 w 8492837"/>
              <a:gd name="connsiteY67" fmla="*/ 2867891 h 2867891"/>
              <a:gd name="connsiteX68" fmla="*/ 1246909 w 8492837"/>
              <a:gd name="connsiteY68" fmla="*/ 2854037 h 2867891"/>
              <a:gd name="connsiteX69" fmla="*/ 1288473 w 8492837"/>
              <a:gd name="connsiteY69" fmla="*/ 2770909 h 2867891"/>
              <a:gd name="connsiteX70" fmla="*/ 1274618 w 8492837"/>
              <a:gd name="connsiteY70" fmla="*/ 2327564 h 2867891"/>
              <a:gd name="connsiteX71" fmla="*/ 1246909 w 8492837"/>
              <a:gd name="connsiteY71" fmla="*/ 2230582 h 2867891"/>
              <a:gd name="connsiteX72" fmla="*/ 1233055 w 8492837"/>
              <a:gd name="connsiteY72" fmla="*/ 2161309 h 2867891"/>
              <a:gd name="connsiteX73" fmla="*/ 1246909 w 8492837"/>
              <a:gd name="connsiteY73" fmla="*/ 1995055 h 2867891"/>
              <a:gd name="connsiteX74" fmla="*/ 1288473 w 8492837"/>
              <a:gd name="connsiteY74" fmla="*/ 1911928 h 2867891"/>
              <a:gd name="connsiteX75" fmla="*/ 1302328 w 8492837"/>
              <a:gd name="connsiteY75" fmla="*/ 1870364 h 2867891"/>
              <a:gd name="connsiteX76" fmla="*/ 1330037 w 8492837"/>
              <a:gd name="connsiteY76" fmla="*/ 1814946 h 2867891"/>
              <a:gd name="connsiteX77" fmla="*/ 1343891 w 8492837"/>
              <a:gd name="connsiteY77" fmla="*/ 1773382 h 2867891"/>
              <a:gd name="connsiteX78" fmla="*/ 1427018 w 8492837"/>
              <a:gd name="connsiteY78" fmla="*/ 1745673 h 2867891"/>
              <a:gd name="connsiteX79" fmla="*/ 1468582 w 8492837"/>
              <a:gd name="connsiteY79" fmla="*/ 1731819 h 2867891"/>
              <a:gd name="connsiteX80" fmla="*/ 1510146 w 8492837"/>
              <a:gd name="connsiteY80" fmla="*/ 1717964 h 2867891"/>
              <a:gd name="connsiteX81" fmla="*/ 1593273 w 8492837"/>
              <a:gd name="connsiteY81" fmla="*/ 1704109 h 2867891"/>
              <a:gd name="connsiteX82" fmla="*/ 1801091 w 8492837"/>
              <a:gd name="connsiteY82" fmla="*/ 1717964 h 2867891"/>
              <a:gd name="connsiteX83" fmla="*/ 1842655 w 8492837"/>
              <a:gd name="connsiteY83" fmla="*/ 1745673 h 2867891"/>
              <a:gd name="connsiteX84" fmla="*/ 2036618 w 8492837"/>
              <a:gd name="connsiteY84" fmla="*/ 1773382 h 2867891"/>
              <a:gd name="connsiteX85" fmla="*/ 2064328 w 8492837"/>
              <a:gd name="connsiteY85" fmla="*/ 1801091 h 2867891"/>
              <a:gd name="connsiteX86" fmla="*/ 2105891 w 8492837"/>
              <a:gd name="connsiteY86" fmla="*/ 1828800 h 2867891"/>
              <a:gd name="connsiteX87" fmla="*/ 2119746 w 8492837"/>
              <a:gd name="connsiteY87" fmla="*/ 1870364 h 2867891"/>
              <a:gd name="connsiteX88" fmla="*/ 2161309 w 8492837"/>
              <a:gd name="connsiteY88" fmla="*/ 1898073 h 2867891"/>
              <a:gd name="connsiteX89" fmla="*/ 2230582 w 8492837"/>
              <a:gd name="connsiteY89" fmla="*/ 1981200 h 2867891"/>
              <a:gd name="connsiteX90" fmla="*/ 2313709 w 8492837"/>
              <a:gd name="connsiteY90" fmla="*/ 2022764 h 2867891"/>
              <a:gd name="connsiteX91" fmla="*/ 2355273 w 8492837"/>
              <a:gd name="connsiteY91" fmla="*/ 2050473 h 2867891"/>
              <a:gd name="connsiteX92" fmla="*/ 2452255 w 8492837"/>
              <a:gd name="connsiteY92" fmla="*/ 2078182 h 2867891"/>
              <a:gd name="connsiteX93" fmla="*/ 2493818 w 8492837"/>
              <a:gd name="connsiteY93" fmla="*/ 2092037 h 2867891"/>
              <a:gd name="connsiteX94" fmla="*/ 2660073 w 8492837"/>
              <a:gd name="connsiteY94" fmla="*/ 2078182 h 2867891"/>
              <a:gd name="connsiteX95" fmla="*/ 2701637 w 8492837"/>
              <a:gd name="connsiteY95" fmla="*/ 2064328 h 2867891"/>
              <a:gd name="connsiteX96" fmla="*/ 2729346 w 8492837"/>
              <a:gd name="connsiteY96" fmla="*/ 2022764 h 2867891"/>
              <a:gd name="connsiteX97" fmla="*/ 2743200 w 8492837"/>
              <a:gd name="connsiteY97" fmla="*/ 1981200 h 2867891"/>
              <a:gd name="connsiteX98" fmla="*/ 2770909 w 8492837"/>
              <a:gd name="connsiteY98" fmla="*/ 1870364 h 2867891"/>
              <a:gd name="connsiteX99" fmla="*/ 2784764 w 8492837"/>
              <a:gd name="connsiteY99" fmla="*/ 1330037 h 2867891"/>
              <a:gd name="connsiteX100" fmla="*/ 2826328 w 8492837"/>
              <a:gd name="connsiteY100" fmla="*/ 1302328 h 2867891"/>
              <a:gd name="connsiteX101" fmla="*/ 2881746 w 8492837"/>
              <a:gd name="connsiteY101" fmla="*/ 1288473 h 2867891"/>
              <a:gd name="connsiteX102" fmla="*/ 2964873 w 8492837"/>
              <a:gd name="connsiteY102" fmla="*/ 1260764 h 2867891"/>
              <a:gd name="connsiteX103" fmla="*/ 3006437 w 8492837"/>
              <a:gd name="connsiteY103" fmla="*/ 1246909 h 2867891"/>
              <a:gd name="connsiteX104" fmla="*/ 3297382 w 8492837"/>
              <a:gd name="connsiteY104" fmla="*/ 1274619 h 2867891"/>
              <a:gd name="connsiteX105" fmla="*/ 3338946 w 8492837"/>
              <a:gd name="connsiteY105" fmla="*/ 1302328 h 2867891"/>
              <a:gd name="connsiteX106" fmla="*/ 3366655 w 8492837"/>
              <a:gd name="connsiteY106" fmla="*/ 1343891 h 2867891"/>
              <a:gd name="connsiteX107" fmla="*/ 3380509 w 8492837"/>
              <a:gd name="connsiteY107" fmla="*/ 1385455 h 2867891"/>
              <a:gd name="connsiteX108" fmla="*/ 3463637 w 8492837"/>
              <a:gd name="connsiteY108" fmla="*/ 1413164 h 2867891"/>
              <a:gd name="connsiteX109" fmla="*/ 3505200 w 8492837"/>
              <a:gd name="connsiteY109" fmla="*/ 1454728 h 2867891"/>
              <a:gd name="connsiteX110" fmla="*/ 3560618 w 8492837"/>
              <a:gd name="connsiteY110" fmla="*/ 1690255 h 2867891"/>
              <a:gd name="connsiteX111" fmla="*/ 3602182 w 8492837"/>
              <a:gd name="connsiteY111" fmla="*/ 1731819 h 2867891"/>
              <a:gd name="connsiteX112" fmla="*/ 3699164 w 8492837"/>
              <a:gd name="connsiteY112" fmla="*/ 1842655 h 2867891"/>
              <a:gd name="connsiteX113" fmla="*/ 3740728 w 8492837"/>
              <a:gd name="connsiteY113" fmla="*/ 1856509 h 2867891"/>
              <a:gd name="connsiteX114" fmla="*/ 3782291 w 8492837"/>
              <a:gd name="connsiteY114" fmla="*/ 1884219 h 2867891"/>
              <a:gd name="connsiteX115" fmla="*/ 4114800 w 8492837"/>
              <a:gd name="connsiteY115" fmla="*/ 1842655 h 2867891"/>
              <a:gd name="connsiteX116" fmla="*/ 4128655 w 8492837"/>
              <a:gd name="connsiteY116" fmla="*/ 1801091 h 2867891"/>
              <a:gd name="connsiteX117" fmla="*/ 4225637 w 8492837"/>
              <a:gd name="connsiteY117" fmla="*/ 1648691 h 2867891"/>
              <a:gd name="connsiteX118" fmla="*/ 4253346 w 8492837"/>
              <a:gd name="connsiteY118" fmla="*/ 1607128 h 2867891"/>
              <a:gd name="connsiteX119" fmla="*/ 4308764 w 8492837"/>
              <a:gd name="connsiteY119" fmla="*/ 1399309 h 2867891"/>
              <a:gd name="connsiteX120" fmla="*/ 4391891 w 8492837"/>
              <a:gd name="connsiteY120" fmla="*/ 1371600 h 2867891"/>
              <a:gd name="connsiteX121" fmla="*/ 4433455 w 8492837"/>
              <a:gd name="connsiteY121" fmla="*/ 1357746 h 2867891"/>
              <a:gd name="connsiteX122" fmla="*/ 4668982 w 8492837"/>
              <a:gd name="connsiteY122" fmla="*/ 1371600 h 2867891"/>
              <a:gd name="connsiteX123" fmla="*/ 4752109 w 8492837"/>
              <a:gd name="connsiteY123" fmla="*/ 1427019 h 2867891"/>
              <a:gd name="connsiteX124" fmla="*/ 4779818 w 8492837"/>
              <a:gd name="connsiteY124" fmla="*/ 1510146 h 2867891"/>
              <a:gd name="connsiteX125" fmla="*/ 4807528 w 8492837"/>
              <a:gd name="connsiteY125" fmla="*/ 1551709 h 2867891"/>
              <a:gd name="connsiteX126" fmla="*/ 4876800 w 8492837"/>
              <a:gd name="connsiteY126" fmla="*/ 1607128 h 2867891"/>
              <a:gd name="connsiteX127" fmla="*/ 4918364 w 8492837"/>
              <a:gd name="connsiteY127" fmla="*/ 1620982 h 2867891"/>
              <a:gd name="connsiteX128" fmla="*/ 5167746 w 8492837"/>
              <a:gd name="connsiteY128" fmla="*/ 1607128 h 2867891"/>
              <a:gd name="connsiteX129" fmla="*/ 5181600 w 8492837"/>
              <a:gd name="connsiteY129" fmla="*/ 1565564 h 2867891"/>
              <a:gd name="connsiteX130" fmla="*/ 5250873 w 8492837"/>
              <a:gd name="connsiteY130" fmla="*/ 1496291 h 2867891"/>
              <a:gd name="connsiteX131" fmla="*/ 5264728 w 8492837"/>
              <a:gd name="connsiteY131" fmla="*/ 1454728 h 2867891"/>
              <a:gd name="connsiteX132" fmla="*/ 5361709 w 8492837"/>
              <a:gd name="connsiteY132" fmla="*/ 1427019 h 2867891"/>
              <a:gd name="connsiteX133" fmla="*/ 5375564 w 8492837"/>
              <a:gd name="connsiteY133" fmla="*/ 1357746 h 2867891"/>
              <a:gd name="connsiteX134" fmla="*/ 5458691 w 8492837"/>
              <a:gd name="connsiteY134" fmla="*/ 1246909 h 2867891"/>
              <a:gd name="connsiteX135" fmla="*/ 5500255 w 8492837"/>
              <a:gd name="connsiteY135" fmla="*/ 1233055 h 2867891"/>
              <a:gd name="connsiteX136" fmla="*/ 5569528 w 8492837"/>
              <a:gd name="connsiteY136" fmla="*/ 1149928 h 2867891"/>
              <a:gd name="connsiteX137" fmla="*/ 5624946 w 8492837"/>
              <a:gd name="connsiteY137" fmla="*/ 1122219 h 2867891"/>
              <a:gd name="connsiteX138" fmla="*/ 5652655 w 8492837"/>
              <a:gd name="connsiteY138" fmla="*/ 1094509 h 2867891"/>
              <a:gd name="connsiteX139" fmla="*/ 5791200 w 8492837"/>
              <a:gd name="connsiteY139" fmla="*/ 1094509 h 2867891"/>
              <a:gd name="connsiteX140" fmla="*/ 5860473 w 8492837"/>
              <a:gd name="connsiteY140" fmla="*/ 1149928 h 2867891"/>
              <a:gd name="connsiteX141" fmla="*/ 5888182 w 8492837"/>
              <a:gd name="connsiteY141" fmla="*/ 1191491 h 2867891"/>
              <a:gd name="connsiteX142" fmla="*/ 5971309 w 8492837"/>
              <a:gd name="connsiteY142" fmla="*/ 1246909 h 2867891"/>
              <a:gd name="connsiteX143" fmla="*/ 6054437 w 8492837"/>
              <a:gd name="connsiteY143" fmla="*/ 1343891 h 2867891"/>
              <a:gd name="connsiteX144" fmla="*/ 6096000 w 8492837"/>
              <a:gd name="connsiteY144" fmla="*/ 1440873 h 2867891"/>
              <a:gd name="connsiteX145" fmla="*/ 6192982 w 8492837"/>
              <a:gd name="connsiteY145" fmla="*/ 1496291 h 2867891"/>
              <a:gd name="connsiteX146" fmla="*/ 6234546 w 8492837"/>
              <a:gd name="connsiteY146" fmla="*/ 1524000 h 2867891"/>
              <a:gd name="connsiteX147" fmla="*/ 6331528 w 8492837"/>
              <a:gd name="connsiteY147" fmla="*/ 1565564 h 2867891"/>
              <a:gd name="connsiteX148" fmla="*/ 6414655 w 8492837"/>
              <a:gd name="connsiteY148" fmla="*/ 1551709 h 2867891"/>
              <a:gd name="connsiteX149" fmla="*/ 6497782 w 8492837"/>
              <a:gd name="connsiteY149" fmla="*/ 1510146 h 2867891"/>
              <a:gd name="connsiteX150" fmla="*/ 6650182 w 8492837"/>
              <a:gd name="connsiteY150" fmla="*/ 1496291 h 2867891"/>
              <a:gd name="connsiteX151" fmla="*/ 6733309 w 8492837"/>
              <a:gd name="connsiteY151" fmla="*/ 1565564 h 2867891"/>
              <a:gd name="connsiteX152" fmla="*/ 6774873 w 8492837"/>
              <a:gd name="connsiteY152" fmla="*/ 1579419 h 2867891"/>
              <a:gd name="connsiteX153" fmla="*/ 6871855 w 8492837"/>
              <a:gd name="connsiteY153" fmla="*/ 1620982 h 2867891"/>
              <a:gd name="connsiteX154" fmla="*/ 6913418 w 8492837"/>
              <a:gd name="connsiteY154" fmla="*/ 1648691 h 2867891"/>
              <a:gd name="connsiteX155" fmla="*/ 7079673 w 8492837"/>
              <a:gd name="connsiteY155" fmla="*/ 1579419 h 2867891"/>
              <a:gd name="connsiteX156" fmla="*/ 7107382 w 8492837"/>
              <a:gd name="connsiteY156" fmla="*/ 1551709 h 2867891"/>
              <a:gd name="connsiteX157" fmla="*/ 7176655 w 8492837"/>
              <a:gd name="connsiteY157" fmla="*/ 1496291 h 2867891"/>
              <a:gd name="connsiteX158" fmla="*/ 7301346 w 8492837"/>
              <a:gd name="connsiteY158" fmla="*/ 1510146 h 2867891"/>
              <a:gd name="connsiteX159" fmla="*/ 7342909 w 8492837"/>
              <a:gd name="connsiteY159" fmla="*/ 1524000 h 2867891"/>
              <a:gd name="connsiteX160" fmla="*/ 7370618 w 8492837"/>
              <a:gd name="connsiteY160" fmla="*/ 1565564 h 2867891"/>
              <a:gd name="connsiteX161" fmla="*/ 7398328 w 8492837"/>
              <a:gd name="connsiteY161" fmla="*/ 1593273 h 2867891"/>
              <a:gd name="connsiteX162" fmla="*/ 7523018 w 8492837"/>
              <a:gd name="connsiteY162" fmla="*/ 1662546 h 2867891"/>
              <a:gd name="connsiteX163" fmla="*/ 7883237 w 8492837"/>
              <a:gd name="connsiteY163" fmla="*/ 1593273 h 2867891"/>
              <a:gd name="connsiteX164" fmla="*/ 7966364 w 8492837"/>
              <a:gd name="connsiteY164" fmla="*/ 1537855 h 2867891"/>
              <a:gd name="connsiteX165" fmla="*/ 8049491 w 8492837"/>
              <a:gd name="connsiteY165" fmla="*/ 1510146 h 2867891"/>
              <a:gd name="connsiteX166" fmla="*/ 8201891 w 8492837"/>
              <a:gd name="connsiteY166" fmla="*/ 1524000 h 2867891"/>
              <a:gd name="connsiteX167" fmla="*/ 8257309 w 8492837"/>
              <a:gd name="connsiteY167" fmla="*/ 1607128 h 2867891"/>
              <a:gd name="connsiteX168" fmla="*/ 8298873 w 8492837"/>
              <a:gd name="connsiteY168" fmla="*/ 1620982 h 2867891"/>
              <a:gd name="connsiteX169" fmla="*/ 8492837 w 8492837"/>
              <a:gd name="connsiteY169" fmla="*/ 1607128 h 286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8492837" h="2867891">
                <a:moveTo>
                  <a:pt x="0" y="1136073"/>
                </a:moveTo>
                <a:cubicBezTo>
                  <a:pt x="4618" y="1159164"/>
                  <a:pt x="7659" y="1182627"/>
                  <a:pt x="13855" y="1205346"/>
                </a:cubicBezTo>
                <a:cubicBezTo>
                  <a:pt x="21540" y="1233525"/>
                  <a:pt x="35836" y="1259832"/>
                  <a:pt x="41564" y="1288473"/>
                </a:cubicBezTo>
                <a:cubicBezTo>
                  <a:pt x="49476" y="1328035"/>
                  <a:pt x="57531" y="1374023"/>
                  <a:pt x="69273" y="1413164"/>
                </a:cubicBezTo>
                <a:cubicBezTo>
                  <a:pt x="77666" y="1441140"/>
                  <a:pt x="80781" y="1471989"/>
                  <a:pt x="96982" y="1496291"/>
                </a:cubicBezTo>
                <a:cubicBezTo>
                  <a:pt x="106218" y="1510146"/>
                  <a:pt x="116430" y="1523398"/>
                  <a:pt x="124691" y="1537855"/>
                </a:cubicBezTo>
                <a:cubicBezTo>
                  <a:pt x="133303" y="1552925"/>
                  <a:pt x="162344" y="1620625"/>
                  <a:pt x="180109" y="1634837"/>
                </a:cubicBezTo>
                <a:cubicBezTo>
                  <a:pt x="191513" y="1643960"/>
                  <a:pt x="207818" y="1644073"/>
                  <a:pt x="221673" y="1648691"/>
                </a:cubicBezTo>
                <a:cubicBezTo>
                  <a:pt x="249382" y="1667164"/>
                  <a:pt x="273207" y="1693578"/>
                  <a:pt x="304800" y="1704109"/>
                </a:cubicBezTo>
                <a:cubicBezTo>
                  <a:pt x="318655" y="1708727"/>
                  <a:pt x="333302" y="1711433"/>
                  <a:pt x="346364" y="1717964"/>
                </a:cubicBezTo>
                <a:cubicBezTo>
                  <a:pt x="453797" y="1771680"/>
                  <a:pt x="325019" y="1724702"/>
                  <a:pt x="429491" y="1759528"/>
                </a:cubicBezTo>
                <a:cubicBezTo>
                  <a:pt x="475673" y="1754910"/>
                  <a:pt x="524006" y="1760350"/>
                  <a:pt x="568037" y="1745673"/>
                </a:cubicBezTo>
                <a:cubicBezTo>
                  <a:pt x="583834" y="1740407"/>
                  <a:pt x="588299" y="1719002"/>
                  <a:pt x="595746" y="1704109"/>
                </a:cubicBezTo>
                <a:cubicBezTo>
                  <a:pt x="653106" y="1589388"/>
                  <a:pt x="557898" y="1740100"/>
                  <a:pt x="637309" y="1620982"/>
                </a:cubicBezTo>
                <a:cubicBezTo>
                  <a:pt x="641927" y="1602509"/>
                  <a:pt x="645933" y="1583873"/>
                  <a:pt x="651164" y="1565564"/>
                </a:cubicBezTo>
                <a:cubicBezTo>
                  <a:pt x="655176" y="1551522"/>
                  <a:pt x="665018" y="1538604"/>
                  <a:pt x="665018" y="1524000"/>
                </a:cubicBezTo>
                <a:cubicBezTo>
                  <a:pt x="665018" y="1431521"/>
                  <a:pt x="658844" y="1339069"/>
                  <a:pt x="651164" y="1246909"/>
                </a:cubicBezTo>
                <a:cubicBezTo>
                  <a:pt x="647873" y="1207416"/>
                  <a:pt x="616260" y="1141663"/>
                  <a:pt x="609600" y="1108364"/>
                </a:cubicBezTo>
                <a:cubicBezTo>
                  <a:pt x="601688" y="1068802"/>
                  <a:pt x="593633" y="1022814"/>
                  <a:pt x="581891" y="983673"/>
                </a:cubicBezTo>
                <a:cubicBezTo>
                  <a:pt x="573498" y="955697"/>
                  <a:pt x="563418" y="928255"/>
                  <a:pt x="554182" y="900546"/>
                </a:cubicBezTo>
                <a:lnTo>
                  <a:pt x="540328" y="858982"/>
                </a:lnTo>
                <a:cubicBezTo>
                  <a:pt x="544946" y="660400"/>
                  <a:pt x="542044" y="461501"/>
                  <a:pt x="554182" y="263237"/>
                </a:cubicBezTo>
                <a:cubicBezTo>
                  <a:pt x="555967" y="234083"/>
                  <a:pt x="565689" y="204412"/>
                  <a:pt x="581891" y="180109"/>
                </a:cubicBezTo>
                <a:cubicBezTo>
                  <a:pt x="591127" y="166255"/>
                  <a:pt x="601339" y="153003"/>
                  <a:pt x="609600" y="138546"/>
                </a:cubicBezTo>
                <a:cubicBezTo>
                  <a:pt x="638866" y="87331"/>
                  <a:pt x="634722" y="71860"/>
                  <a:pt x="678873" y="27709"/>
                </a:cubicBezTo>
                <a:cubicBezTo>
                  <a:pt x="690647" y="15935"/>
                  <a:pt x="706582" y="9236"/>
                  <a:pt x="720437" y="0"/>
                </a:cubicBezTo>
                <a:cubicBezTo>
                  <a:pt x="766619" y="4618"/>
                  <a:pt x="815364" y="-2006"/>
                  <a:pt x="858982" y="13855"/>
                </a:cubicBezTo>
                <a:cubicBezTo>
                  <a:pt x="872707" y="18846"/>
                  <a:pt x="862510" y="45092"/>
                  <a:pt x="872837" y="55419"/>
                </a:cubicBezTo>
                <a:cubicBezTo>
                  <a:pt x="883163" y="65745"/>
                  <a:pt x="900546" y="64655"/>
                  <a:pt x="914400" y="69273"/>
                </a:cubicBezTo>
                <a:cubicBezTo>
                  <a:pt x="997185" y="124462"/>
                  <a:pt x="925203" y="64189"/>
                  <a:pt x="969818" y="138546"/>
                </a:cubicBezTo>
                <a:cubicBezTo>
                  <a:pt x="976539" y="149747"/>
                  <a:pt x="989691" y="155805"/>
                  <a:pt x="997528" y="166255"/>
                </a:cubicBezTo>
                <a:cubicBezTo>
                  <a:pt x="1017509" y="192897"/>
                  <a:pt x="1052946" y="249382"/>
                  <a:pt x="1052946" y="249382"/>
                </a:cubicBezTo>
                <a:cubicBezTo>
                  <a:pt x="1081251" y="390913"/>
                  <a:pt x="1074739" y="328310"/>
                  <a:pt x="1052946" y="568037"/>
                </a:cubicBezTo>
                <a:cubicBezTo>
                  <a:pt x="1051222" y="587000"/>
                  <a:pt x="1049653" y="607612"/>
                  <a:pt x="1039091" y="623455"/>
                </a:cubicBezTo>
                <a:cubicBezTo>
                  <a:pt x="1019239" y="653233"/>
                  <a:pt x="983625" y="651189"/>
                  <a:pt x="955964" y="665019"/>
                </a:cubicBezTo>
                <a:cubicBezTo>
                  <a:pt x="941071" y="672466"/>
                  <a:pt x="928255" y="683492"/>
                  <a:pt x="914400" y="692728"/>
                </a:cubicBezTo>
                <a:cubicBezTo>
                  <a:pt x="863600" y="688110"/>
                  <a:pt x="810392" y="695004"/>
                  <a:pt x="762000" y="678873"/>
                </a:cubicBezTo>
                <a:cubicBezTo>
                  <a:pt x="748145" y="674255"/>
                  <a:pt x="748146" y="651913"/>
                  <a:pt x="748146" y="637309"/>
                </a:cubicBezTo>
                <a:cubicBezTo>
                  <a:pt x="748146" y="595490"/>
                  <a:pt x="751857" y="553190"/>
                  <a:pt x="762000" y="512619"/>
                </a:cubicBezTo>
                <a:cubicBezTo>
                  <a:pt x="769917" y="480950"/>
                  <a:pt x="804883" y="456541"/>
                  <a:pt x="831273" y="443346"/>
                </a:cubicBezTo>
                <a:cubicBezTo>
                  <a:pt x="844335" y="436815"/>
                  <a:pt x="859775" y="436022"/>
                  <a:pt x="872837" y="429491"/>
                </a:cubicBezTo>
                <a:cubicBezTo>
                  <a:pt x="887730" y="422044"/>
                  <a:pt x="899184" y="408545"/>
                  <a:pt x="914400" y="401782"/>
                </a:cubicBezTo>
                <a:cubicBezTo>
                  <a:pt x="941091" y="389919"/>
                  <a:pt x="997528" y="374073"/>
                  <a:pt x="997528" y="374073"/>
                </a:cubicBezTo>
                <a:cubicBezTo>
                  <a:pt x="1029855" y="378691"/>
                  <a:pt x="1064030" y="376205"/>
                  <a:pt x="1094509" y="387928"/>
                </a:cubicBezTo>
                <a:cubicBezTo>
                  <a:pt x="1125592" y="399883"/>
                  <a:pt x="1177637" y="443346"/>
                  <a:pt x="1177637" y="443346"/>
                </a:cubicBezTo>
                <a:cubicBezTo>
                  <a:pt x="1216881" y="561079"/>
                  <a:pt x="1162150" y="417535"/>
                  <a:pt x="1219200" y="512619"/>
                </a:cubicBezTo>
                <a:cubicBezTo>
                  <a:pt x="1226714" y="525142"/>
                  <a:pt x="1226524" y="541120"/>
                  <a:pt x="1233055" y="554182"/>
                </a:cubicBezTo>
                <a:cubicBezTo>
                  <a:pt x="1240502" y="569075"/>
                  <a:pt x="1251528" y="581891"/>
                  <a:pt x="1260764" y="595746"/>
                </a:cubicBezTo>
                <a:cubicBezTo>
                  <a:pt x="1280442" y="792528"/>
                  <a:pt x="1289013" y="812554"/>
                  <a:pt x="1260764" y="1066800"/>
                </a:cubicBezTo>
                <a:cubicBezTo>
                  <a:pt x="1258925" y="1083349"/>
                  <a:pt x="1241028" y="1093746"/>
                  <a:pt x="1233055" y="1108364"/>
                </a:cubicBezTo>
                <a:cubicBezTo>
                  <a:pt x="1213276" y="1144627"/>
                  <a:pt x="1200549" y="1184831"/>
                  <a:pt x="1177637" y="1219200"/>
                </a:cubicBezTo>
                <a:cubicBezTo>
                  <a:pt x="1054622" y="1403725"/>
                  <a:pt x="1231678" y="1130239"/>
                  <a:pt x="1136073" y="1302328"/>
                </a:cubicBezTo>
                <a:cubicBezTo>
                  <a:pt x="1119900" y="1331439"/>
                  <a:pt x="1099128" y="1357746"/>
                  <a:pt x="1080655" y="1385455"/>
                </a:cubicBezTo>
                <a:cubicBezTo>
                  <a:pt x="1071419" y="1399310"/>
                  <a:pt x="1064720" y="1415245"/>
                  <a:pt x="1052946" y="1427019"/>
                </a:cubicBezTo>
                <a:lnTo>
                  <a:pt x="1011382" y="1468582"/>
                </a:lnTo>
                <a:cubicBezTo>
                  <a:pt x="1003637" y="1499564"/>
                  <a:pt x="983313" y="1586886"/>
                  <a:pt x="969818" y="1607128"/>
                </a:cubicBezTo>
                <a:lnTo>
                  <a:pt x="914400" y="1690255"/>
                </a:lnTo>
                <a:cubicBezTo>
                  <a:pt x="910431" y="1757728"/>
                  <a:pt x="909355" y="1918252"/>
                  <a:pt x="886691" y="2008909"/>
                </a:cubicBezTo>
                <a:cubicBezTo>
                  <a:pt x="879607" y="2037245"/>
                  <a:pt x="868218" y="2064328"/>
                  <a:pt x="858982" y="2092037"/>
                </a:cubicBezTo>
                <a:lnTo>
                  <a:pt x="845128" y="2133600"/>
                </a:lnTo>
                <a:cubicBezTo>
                  <a:pt x="849746" y="2276764"/>
                  <a:pt x="846392" y="2420407"/>
                  <a:pt x="858982" y="2563091"/>
                </a:cubicBezTo>
                <a:cubicBezTo>
                  <a:pt x="860446" y="2579678"/>
                  <a:pt x="879244" y="2589762"/>
                  <a:pt x="886691" y="2604655"/>
                </a:cubicBezTo>
                <a:cubicBezTo>
                  <a:pt x="893222" y="2617717"/>
                  <a:pt x="893454" y="2633453"/>
                  <a:pt x="900546" y="2646219"/>
                </a:cubicBezTo>
                <a:cubicBezTo>
                  <a:pt x="916719" y="2675330"/>
                  <a:pt x="937491" y="2701637"/>
                  <a:pt x="955964" y="2729346"/>
                </a:cubicBezTo>
                <a:lnTo>
                  <a:pt x="983673" y="2770909"/>
                </a:lnTo>
                <a:cubicBezTo>
                  <a:pt x="992909" y="2784764"/>
                  <a:pt x="997527" y="2803237"/>
                  <a:pt x="1011382" y="2812473"/>
                </a:cubicBezTo>
                <a:cubicBezTo>
                  <a:pt x="1025237" y="2821709"/>
                  <a:pt x="1038053" y="2832735"/>
                  <a:pt x="1052946" y="2840182"/>
                </a:cubicBezTo>
                <a:cubicBezTo>
                  <a:pt x="1072827" y="2850123"/>
                  <a:pt x="1132165" y="2863450"/>
                  <a:pt x="1149928" y="2867891"/>
                </a:cubicBezTo>
                <a:cubicBezTo>
                  <a:pt x="1182255" y="2863273"/>
                  <a:pt x="1217068" y="2867300"/>
                  <a:pt x="1246909" y="2854037"/>
                </a:cubicBezTo>
                <a:cubicBezTo>
                  <a:pt x="1267927" y="2844696"/>
                  <a:pt x="1282326" y="2789351"/>
                  <a:pt x="1288473" y="2770909"/>
                </a:cubicBezTo>
                <a:cubicBezTo>
                  <a:pt x="1283855" y="2623127"/>
                  <a:pt x="1282819" y="2475190"/>
                  <a:pt x="1274618" y="2327564"/>
                </a:cubicBezTo>
                <a:cubicBezTo>
                  <a:pt x="1272767" y="2294238"/>
                  <a:pt x="1254863" y="2262399"/>
                  <a:pt x="1246909" y="2230582"/>
                </a:cubicBezTo>
                <a:cubicBezTo>
                  <a:pt x="1241198" y="2207737"/>
                  <a:pt x="1237673" y="2184400"/>
                  <a:pt x="1233055" y="2161309"/>
                </a:cubicBezTo>
                <a:cubicBezTo>
                  <a:pt x="1237673" y="2105891"/>
                  <a:pt x="1239559" y="2050177"/>
                  <a:pt x="1246909" y="1995055"/>
                </a:cubicBezTo>
                <a:cubicBezTo>
                  <a:pt x="1253241" y="1947569"/>
                  <a:pt x="1267244" y="1954385"/>
                  <a:pt x="1288473" y="1911928"/>
                </a:cubicBezTo>
                <a:cubicBezTo>
                  <a:pt x="1295004" y="1898866"/>
                  <a:pt x="1296575" y="1883787"/>
                  <a:pt x="1302328" y="1870364"/>
                </a:cubicBezTo>
                <a:cubicBezTo>
                  <a:pt x="1310464" y="1851381"/>
                  <a:pt x="1321901" y="1833929"/>
                  <a:pt x="1330037" y="1814946"/>
                </a:cubicBezTo>
                <a:cubicBezTo>
                  <a:pt x="1335790" y="1801523"/>
                  <a:pt x="1332007" y="1781870"/>
                  <a:pt x="1343891" y="1773382"/>
                </a:cubicBezTo>
                <a:cubicBezTo>
                  <a:pt x="1367658" y="1756405"/>
                  <a:pt x="1399309" y="1754909"/>
                  <a:pt x="1427018" y="1745673"/>
                </a:cubicBezTo>
                <a:lnTo>
                  <a:pt x="1468582" y="1731819"/>
                </a:lnTo>
                <a:cubicBezTo>
                  <a:pt x="1482437" y="1727201"/>
                  <a:pt x="1495741" y="1720365"/>
                  <a:pt x="1510146" y="1717964"/>
                </a:cubicBezTo>
                <a:lnTo>
                  <a:pt x="1593273" y="1704109"/>
                </a:lnTo>
                <a:cubicBezTo>
                  <a:pt x="1662546" y="1708727"/>
                  <a:pt x="1732609" y="1706550"/>
                  <a:pt x="1801091" y="1717964"/>
                </a:cubicBezTo>
                <a:cubicBezTo>
                  <a:pt x="1817516" y="1720701"/>
                  <a:pt x="1827064" y="1739826"/>
                  <a:pt x="1842655" y="1745673"/>
                </a:cubicBezTo>
                <a:cubicBezTo>
                  <a:pt x="1879805" y="1759604"/>
                  <a:pt x="2018394" y="1771357"/>
                  <a:pt x="2036618" y="1773382"/>
                </a:cubicBezTo>
                <a:cubicBezTo>
                  <a:pt x="2045855" y="1782618"/>
                  <a:pt x="2054128" y="1792931"/>
                  <a:pt x="2064328" y="1801091"/>
                </a:cubicBezTo>
                <a:cubicBezTo>
                  <a:pt x="2077330" y="1811493"/>
                  <a:pt x="2095489" y="1815798"/>
                  <a:pt x="2105891" y="1828800"/>
                </a:cubicBezTo>
                <a:cubicBezTo>
                  <a:pt x="2115014" y="1840204"/>
                  <a:pt x="2110623" y="1858960"/>
                  <a:pt x="2119746" y="1870364"/>
                </a:cubicBezTo>
                <a:cubicBezTo>
                  <a:pt x="2130148" y="1883366"/>
                  <a:pt x="2148517" y="1887413"/>
                  <a:pt x="2161309" y="1898073"/>
                </a:cubicBezTo>
                <a:cubicBezTo>
                  <a:pt x="2297505" y="2011571"/>
                  <a:pt x="2121590" y="1872209"/>
                  <a:pt x="2230582" y="1981200"/>
                </a:cubicBezTo>
                <a:cubicBezTo>
                  <a:pt x="2270286" y="2020904"/>
                  <a:pt x="2268638" y="2000228"/>
                  <a:pt x="2313709" y="2022764"/>
                </a:cubicBezTo>
                <a:cubicBezTo>
                  <a:pt x="2328602" y="2030211"/>
                  <a:pt x="2340380" y="2043026"/>
                  <a:pt x="2355273" y="2050473"/>
                </a:cubicBezTo>
                <a:cubicBezTo>
                  <a:pt x="2377423" y="2061548"/>
                  <a:pt x="2431533" y="2072261"/>
                  <a:pt x="2452255" y="2078182"/>
                </a:cubicBezTo>
                <a:cubicBezTo>
                  <a:pt x="2466297" y="2082194"/>
                  <a:pt x="2479964" y="2087419"/>
                  <a:pt x="2493818" y="2092037"/>
                </a:cubicBezTo>
                <a:cubicBezTo>
                  <a:pt x="2549236" y="2087419"/>
                  <a:pt x="2604950" y="2085532"/>
                  <a:pt x="2660073" y="2078182"/>
                </a:cubicBezTo>
                <a:cubicBezTo>
                  <a:pt x="2674549" y="2076252"/>
                  <a:pt x="2690233" y="2073451"/>
                  <a:pt x="2701637" y="2064328"/>
                </a:cubicBezTo>
                <a:cubicBezTo>
                  <a:pt x="2714639" y="2053926"/>
                  <a:pt x="2720110" y="2036619"/>
                  <a:pt x="2729346" y="2022764"/>
                </a:cubicBezTo>
                <a:cubicBezTo>
                  <a:pt x="2733964" y="2008909"/>
                  <a:pt x="2739357" y="1995289"/>
                  <a:pt x="2743200" y="1981200"/>
                </a:cubicBezTo>
                <a:cubicBezTo>
                  <a:pt x="2753220" y="1944459"/>
                  <a:pt x="2770909" y="1870364"/>
                  <a:pt x="2770909" y="1870364"/>
                </a:cubicBezTo>
                <a:cubicBezTo>
                  <a:pt x="2775527" y="1690255"/>
                  <a:pt x="2767269" y="1509354"/>
                  <a:pt x="2784764" y="1330037"/>
                </a:cubicBezTo>
                <a:cubicBezTo>
                  <a:pt x="2786381" y="1313465"/>
                  <a:pt x="2811023" y="1308887"/>
                  <a:pt x="2826328" y="1302328"/>
                </a:cubicBezTo>
                <a:cubicBezTo>
                  <a:pt x="2843830" y="1294827"/>
                  <a:pt x="2863508" y="1293945"/>
                  <a:pt x="2881746" y="1288473"/>
                </a:cubicBezTo>
                <a:cubicBezTo>
                  <a:pt x="2909722" y="1280080"/>
                  <a:pt x="2937164" y="1270000"/>
                  <a:pt x="2964873" y="1260764"/>
                </a:cubicBezTo>
                <a:lnTo>
                  <a:pt x="3006437" y="1246909"/>
                </a:lnTo>
                <a:cubicBezTo>
                  <a:pt x="3012707" y="1247257"/>
                  <a:pt x="3222038" y="1236947"/>
                  <a:pt x="3297382" y="1274619"/>
                </a:cubicBezTo>
                <a:cubicBezTo>
                  <a:pt x="3312275" y="1282066"/>
                  <a:pt x="3325091" y="1293092"/>
                  <a:pt x="3338946" y="1302328"/>
                </a:cubicBezTo>
                <a:cubicBezTo>
                  <a:pt x="3348182" y="1316182"/>
                  <a:pt x="3359209" y="1328998"/>
                  <a:pt x="3366655" y="1343891"/>
                </a:cubicBezTo>
                <a:cubicBezTo>
                  <a:pt x="3373186" y="1356953"/>
                  <a:pt x="3368625" y="1376967"/>
                  <a:pt x="3380509" y="1385455"/>
                </a:cubicBezTo>
                <a:cubicBezTo>
                  <a:pt x="3404277" y="1402432"/>
                  <a:pt x="3463637" y="1413164"/>
                  <a:pt x="3463637" y="1413164"/>
                </a:cubicBezTo>
                <a:cubicBezTo>
                  <a:pt x="3477491" y="1427019"/>
                  <a:pt x="3495685" y="1437600"/>
                  <a:pt x="3505200" y="1454728"/>
                </a:cubicBezTo>
                <a:cubicBezTo>
                  <a:pt x="3546695" y="1529420"/>
                  <a:pt x="3532177" y="1610620"/>
                  <a:pt x="3560618" y="1690255"/>
                </a:cubicBezTo>
                <a:cubicBezTo>
                  <a:pt x="3567208" y="1708707"/>
                  <a:pt x="3589431" y="1716943"/>
                  <a:pt x="3602182" y="1731819"/>
                </a:cubicBezTo>
                <a:cubicBezTo>
                  <a:pt x="3640455" y="1776470"/>
                  <a:pt x="3648876" y="1806735"/>
                  <a:pt x="3699164" y="1842655"/>
                </a:cubicBezTo>
                <a:cubicBezTo>
                  <a:pt x="3711048" y="1851143"/>
                  <a:pt x="3726873" y="1851891"/>
                  <a:pt x="3740728" y="1856509"/>
                </a:cubicBezTo>
                <a:cubicBezTo>
                  <a:pt x="3754582" y="1865746"/>
                  <a:pt x="3765654" y="1883526"/>
                  <a:pt x="3782291" y="1884219"/>
                </a:cubicBezTo>
                <a:cubicBezTo>
                  <a:pt x="4051098" y="1895420"/>
                  <a:pt x="3999101" y="1919789"/>
                  <a:pt x="4114800" y="1842655"/>
                </a:cubicBezTo>
                <a:cubicBezTo>
                  <a:pt x="4119418" y="1828800"/>
                  <a:pt x="4122124" y="1814153"/>
                  <a:pt x="4128655" y="1801091"/>
                </a:cubicBezTo>
                <a:cubicBezTo>
                  <a:pt x="4148222" y="1761957"/>
                  <a:pt x="4203674" y="1681636"/>
                  <a:pt x="4225637" y="1648691"/>
                </a:cubicBezTo>
                <a:lnTo>
                  <a:pt x="4253346" y="1607128"/>
                </a:lnTo>
                <a:cubicBezTo>
                  <a:pt x="4259912" y="1528332"/>
                  <a:pt x="4231019" y="1442501"/>
                  <a:pt x="4308764" y="1399309"/>
                </a:cubicBezTo>
                <a:cubicBezTo>
                  <a:pt x="4334296" y="1385124"/>
                  <a:pt x="4364182" y="1380836"/>
                  <a:pt x="4391891" y="1371600"/>
                </a:cubicBezTo>
                <a:lnTo>
                  <a:pt x="4433455" y="1357746"/>
                </a:lnTo>
                <a:cubicBezTo>
                  <a:pt x="4511964" y="1362364"/>
                  <a:pt x="4592132" y="1354893"/>
                  <a:pt x="4668982" y="1371600"/>
                </a:cubicBezTo>
                <a:cubicBezTo>
                  <a:pt x="4701524" y="1378674"/>
                  <a:pt x="4752109" y="1427019"/>
                  <a:pt x="4752109" y="1427019"/>
                </a:cubicBezTo>
                <a:cubicBezTo>
                  <a:pt x="4761345" y="1454728"/>
                  <a:pt x="4763616" y="1485844"/>
                  <a:pt x="4779818" y="1510146"/>
                </a:cubicBezTo>
                <a:cubicBezTo>
                  <a:pt x="4789055" y="1524000"/>
                  <a:pt x="4797126" y="1538707"/>
                  <a:pt x="4807528" y="1551709"/>
                </a:cubicBezTo>
                <a:cubicBezTo>
                  <a:pt x="4824711" y="1573188"/>
                  <a:pt x="4852794" y="1595125"/>
                  <a:pt x="4876800" y="1607128"/>
                </a:cubicBezTo>
                <a:cubicBezTo>
                  <a:pt x="4889862" y="1613659"/>
                  <a:pt x="4904509" y="1616364"/>
                  <a:pt x="4918364" y="1620982"/>
                </a:cubicBezTo>
                <a:cubicBezTo>
                  <a:pt x="5001491" y="1616364"/>
                  <a:pt x="5086276" y="1624279"/>
                  <a:pt x="5167746" y="1607128"/>
                </a:cubicBezTo>
                <a:cubicBezTo>
                  <a:pt x="5182037" y="1604119"/>
                  <a:pt x="5175069" y="1578626"/>
                  <a:pt x="5181600" y="1565564"/>
                </a:cubicBezTo>
                <a:cubicBezTo>
                  <a:pt x="5204691" y="1519382"/>
                  <a:pt x="5209309" y="1524000"/>
                  <a:pt x="5250873" y="1496291"/>
                </a:cubicBezTo>
                <a:cubicBezTo>
                  <a:pt x="5255491" y="1482437"/>
                  <a:pt x="5254402" y="1465054"/>
                  <a:pt x="5264728" y="1454728"/>
                </a:cubicBezTo>
                <a:cubicBezTo>
                  <a:pt x="5271355" y="1448101"/>
                  <a:pt x="5361227" y="1427140"/>
                  <a:pt x="5361709" y="1427019"/>
                </a:cubicBezTo>
                <a:cubicBezTo>
                  <a:pt x="5366327" y="1403928"/>
                  <a:pt x="5365820" y="1379184"/>
                  <a:pt x="5375564" y="1357746"/>
                </a:cubicBezTo>
                <a:cubicBezTo>
                  <a:pt x="5378140" y="1352078"/>
                  <a:pt x="5431003" y="1263522"/>
                  <a:pt x="5458691" y="1246909"/>
                </a:cubicBezTo>
                <a:cubicBezTo>
                  <a:pt x="5471214" y="1239395"/>
                  <a:pt x="5486400" y="1237673"/>
                  <a:pt x="5500255" y="1233055"/>
                </a:cubicBezTo>
                <a:cubicBezTo>
                  <a:pt x="5522350" y="1199912"/>
                  <a:pt x="5535584" y="1174174"/>
                  <a:pt x="5569528" y="1149928"/>
                </a:cubicBezTo>
                <a:cubicBezTo>
                  <a:pt x="5586334" y="1137924"/>
                  <a:pt x="5606473" y="1131455"/>
                  <a:pt x="5624946" y="1122219"/>
                </a:cubicBezTo>
                <a:cubicBezTo>
                  <a:pt x="5634182" y="1112982"/>
                  <a:pt x="5640972" y="1100351"/>
                  <a:pt x="5652655" y="1094509"/>
                </a:cubicBezTo>
                <a:cubicBezTo>
                  <a:pt x="5704322" y="1068675"/>
                  <a:pt x="5735030" y="1085148"/>
                  <a:pt x="5791200" y="1094509"/>
                </a:cubicBezTo>
                <a:cubicBezTo>
                  <a:pt x="5870608" y="1213622"/>
                  <a:pt x="5764874" y="1073450"/>
                  <a:pt x="5860473" y="1149928"/>
                </a:cubicBezTo>
                <a:cubicBezTo>
                  <a:pt x="5873475" y="1160330"/>
                  <a:pt x="5875651" y="1180526"/>
                  <a:pt x="5888182" y="1191491"/>
                </a:cubicBezTo>
                <a:cubicBezTo>
                  <a:pt x="5913244" y="1213421"/>
                  <a:pt x="5947761" y="1223361"/>
                  <a:pt x="5971309" y="1246909"/>
                </a:cubicBezTo>
                <a:cubicBezTo>
                  <a:pt x="6038502" y="1314102"/>
                  <a:pt x="6012236" y="1280591"/>
                  <a:pt x="6054437" y="1343891"/>
                </a:cubicBezTo>
                <a:cubicBezTo>
                  <a:pt x="6065035" y="1386286"/>
                  <a:pt x="6064107" y="1408980"/>
                  <a:pt x="6096000" y="1440873"/>
                </a:cubicBezTo>
                <a:cubicBezTo>
                  <a:pt x="6118502" y="1463375"/>
                  <a:pt x="6167629" y="1481804"/>
                  <a:pt x="6192982" y="1496291"/>
                </a:cubicBezTo>
                <a:cubicBezTo>
                  <a:pt x="6207439" y="1504552"/>
                  <a:pt x="6220089" y="1515739"/>
                  <a:pt x="6234546" y="1524000"/>
                </a:cubicBezTo>
                <a:cubicBezTo>
                  <a:pt x="6282482" y="1551392"/>
                  <a:pt x="6284898" y="1550020"/>
                  <a:pt x="6331528" y="1565564"/>
                </a:cubicBezTo>
                <a:cubicBezTo>
                  <a:pt x="6359237" y="1560946"/>
                  <a:pt x="6388005" y="1560592"/>
                  <a:pt x="6414655" y="1551709"/>
                </a:cubicBezTo>
                <a:cubicBezTo>
                  <a:pt x="6496974" y="1524269"/>
                  <a:pt x="6415333" y="1521924"/>
                  <a:pt x="6497782" y="1510146"/>
                </a:cubicBezTo>
                <a:cubicBezTo>
                  <a:pt x="6548279" y="1502932"/>
                  <a:pt x="6599382" y="1500909"/>
                  <a:pt x="6650182" y="1496291"/>
                </a:cubicBezTo>
                <a:cubicBezTo>
                  <a:pt x="6801501" y="1526556"/>
                  <a:pt x="6662500" y="1477052"/>
                  <a:pt x="6733309" y="1565564"/>
                </a:cubicBezTo>
                <a:cubicBezTo>
                  <a:pt x="6742432" y="1576968"/>
                  <a:pt x="6761811" y="1572888"/>
                  <a:pt x="6774873" y="1579419"/>
                </a:cubicBezTo>
                <a:cubicBezTo>
                  <a:pt x="6870549" y="1627257"/>
                  <a:pt x="6756522" y="1592150"/>
                  <a:pt x="6871855" y="1620982"/>
                </a:cubicBezTo>
                <a:cubicBezTo>
                  <a:pt x="6885709" y="1630218"/>
                  <a:pt x="6896869" y="1646852"/>
                  <a:pt x="6913418" y="1648691"/>
                </a:cubicBezTo>
                <a:cubicBezTo>
                  <a:pt x="6973449" y="1655361"/>
                  <a:pt x="7039495" y="1619598"/>
                  <a:pt x="7079673" y="1579419"/>
                </a:cubicBezTo>
                <a:cubicBezTo>
                  <a:pt x="7088909" y="1570182"/>
                  <a:pt x="7099222" y="1561909"/>
                  <a:pt x="7107382" y="1551709"/>
                </a:cubicBezTo>
                <a:cubicBezTo>
                  <a:pt x="7152957" y="1494739"/>
                  <a:pt x="7110730" y="1518267"/>
                  <a:pt x="7176655" y="1496291"/>
                </a:cubicBezTo>
                <a:cubicBezTo>
                  <a:pt x="7218219" y="1500909"/>
                  <a:pt x="7260096" y="1503271"/>
                  <a:pt x="7301346" y="1510146"/>
                </a:cubicBezTo>
                <a:cubicBezTo>
                  <a:pt x="7315751" y="1512547"/>
                  <a:pt x="7331505" y="1514877"/>
                  <a:pt x="7342909" y="1524000"/>
                </a:cubicBezTo>
                <a:cubicBezTo>
                  <a:pt x="7355911" y="1534402"/>
                  <a:pt x="7360216" y="1552562"/>
                  <a:pt x="7370618" y="1565564"/>
                </a:cubicBezTo>
                <a:cubicBezTo>
                  <a:pt x="7378778" y="1575764"/>
                  <a:pt x="7387878" y="1585436"/>
                  <a:pt x="7398328" y="1593273"/>
                </a:cubicBezTo>
                <a:cubicBezTo>
                  <a:pt x="7474551" y="1650440"/>
                  <a:pt x="7458218" y="1640945"/>
                  <a:pt x="7523018" y="1662546"/>
                </a:cubicBezTo>
                <a:cubicBezTo>
                  <a:pt x="7833366" y="1647028"/>
                  <a:pt x="7723163" y="1699989"/>
                  <a:pt x="7883237" y="1593273"/>
                </a:cubicBezTo>
                <a:lnTo>
                  <a:pt x="7966364" y="1537855"/>
                </a:lnTo>
                <a:lnTo>
                  <a:pt x="8049491" y="1510146"/>
                </a:lnTo>
                <a:cubicBezTo>
                  <a:pt x="8100291" y="1514764"/>
                  <a:pt x="8155667" y="1502429"/>
                  <a:pt x="8201891" y="1524000"/>
                </a:cubicBezTo>
                <a:cubicBezTo>
                  <a:pt x="8232069" y="1538083"/>
                  <a:pt x="8225715" y="1596597"/>
                  <a:pt x="8257309" y="1607128"/>
                </a:cubicBezTo>
                <a:lnTo>
                  <a:pt x="8298873" y="1620982"/>
                </a:lnTo>
                <a:cubicBezTo>
                  <a:pt x="8446514" y="1604578"/>
                  <a:pt x="8381745" y="1607128"/>
                  <a:pt x="8492837" y="1607128"/>
                </a:cubicBezTo>
              </a:path>
            </a:pathLst>
          </a:custGeom>
          <a:noFill/>
          <a:ln w="3810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185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696A4-1AC8-4EF1-A48F-02863C39DB7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195A133-0AB8-432D-98BD-54AD7F990531}"/>
              </a:ext>
            </a:extLst>
          </p:cNvPr>
          <p:cNvSpPr>
            <a:spLocks noGrp="1"/>
          </p:cNvSpPr>
          <p:nvPr>
            <p:ph idx="1"/>
          </p:nvPr>
        </p:nvSpPr>
        <p:spPr/>
        <p:txBody>
          <a:bodyPr/>
          <a:lstStyle/>
          <a:p>
            <a:r>
              <a:rPr lang="en-US" dirty="0"/>
              <a:t>What are mosquitoes?</a:t>
            </a:r>
          </a:p>
          <a:p>
            <a:r>
              <a:rPr lang="en-US" dirty="0"/>
              <a:t>Biology</a:t>
            </a:r>
          </a:p>
          <a:p>
            <a:r>
              <a:rPr lang="en-US" dirty="0"/>
              <a:t>Ecology</a:t>
            </a:r>
          </a:p>
          <a:p>
            <a:r>
              <a:rPr lang="en-US" dirty="0"/>
              <a:t>Mosquito Species</a:t>
            </a:r>
          </a:p>
        </p:txBody>
      </p:sp>
    </p:spTree>
    <p:extLst>
      <p:ext uri="{BB962C8B-B14F-4D97-AF65-F5344CB8AC3E}">
        <p14:creationId xmlns:p14="http://schemas.microsoft.com/office/powerpoint/2010/main" val="2329351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41B95-6115-4FF9-9C7C-C5A7F23D2BF5}"/>
              </a:ext>
            </a:extLst>
          </p:cNvPr>
          <p:cNvSpPr>
            <a:spLocks noGrp="1"/>
          </p:cNvSpPr>
          <p:nvPr>
            <p:ph type="title"/>
          </p:nvPr>
        </p:nvSpPr>
        <p:spPr/>
        <p:txBody>
          <a:bodyPr/>
          <a:lstStyle/>
          <a:p>
            <a:r>
              <a:rPr lang="en-US" dirty="0"/>
              <a:t>Ecology</a:t>
            </a:r>
          </a:p>
        </p:txBody>
      </p:sp>
      <p:sp>
        <p:nvSpPr>
          <p:cNvPr id="5" name="Text Placeholder 4">
            <a:extLst>
              <a:ext uri="{FF2B5EF4-FFF2-40B4-BE49-F238E27FC236}">
                <a16:creationId xmlns:a16="http://schemas.microsoft.com/office/drawing/2014/main" id="{E15CC6A4-D9F7-4384-B728-D54F91B2E326}"/>
              </a:ext>
            </a:extLst>
          </p:cNvPr>
          <p:cNvSpPr>
            <a:spLocks noGrp="1"/>
          </p:cNvSpPr>
          <p:nvPr>
            <p:ph type="body" idx="1"/>
          </p:nvPr>
        </p:nvSpPr>
        <p:spPr/>
        <p:txBody>
          <a:bodyPr/>
          <a:lstStyle/>
          <a:p>
            <a:endParaRPr lang="en-US"/>
          </a:p>
        </p:txBody>
      </p:sp>
      <p:pic>
        <p:nvPicPr>
          <p:cNvPr id="6" name="Picture 2" descr="Aedes aegypti">
            <a:extLst>
              <a:ext uri="{FF2B5EF4-FFF2-40B4-BE49-F238E27FC236}">
                <a16:creationId xmlns:a16="http://schemas.microsoft.com/office/drawing/2014/main" id="{164949AD-4F96-4101-9FC2-058124838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597" y="1225816"/>
            <a:ext cx="8507014" cy="440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257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F32A-8A97-4CAB-A8A5-8A12140D3188}"/>
              </a:ext>
            </a:extLst>
          </p:cNvPr>
          <p:cNvSpPr>
            <a:spLocks noGrp="1"/>
          </p:cNvSpPr>
          <p:nvPr>
            <p:ph type="title"/>
          </p:nvPr>
        </p:nvSpPr>
        <p:spPr/>
        <p:txBody>
          <a:bodyPr/>
          <a:lstStyle/>
          <a:p>
            <a:r>
              <a:rPr lang="en-US" dirty="0"/>
              <a:t>Where Are Mosquitoes Found?</a:t>
            </a:r>
          </a:p>
        </p:txBody>
      </p:sp>
      <p:sp>
        <p:nvSpPr>
          <p:cNvPr id="3" name="Content Placeholder 2">
            <a:extLst>
              <a:ext uri="{FF2B5EF4-FFF2-40B4-BE49-F238E27FC236}">
                <a16:creationId xmlns:a16="http://schemas.microsoft.com/office/drawing/2014/main" id="{A583B56A-B739-4233-A5BF-1BA9CE5C969B}"/>
              </a:ext>
            </a:extLst>
          </p:cNvPr>
          <p:cNvSpPr>
            <a:spLocks noGrp="1"/>
          </p:cNvSpPr>
          <p:nvPr>
            <p:ph idx="1"/>
          </p:nvPr>
        </p:nvSpPr>
        <p:spPr/>
        <p:txBody>
          <a:bodyPr/>
          <a:lstStyle/>
          <a:p>
            <a:r>
              <a:rPr lang="en-US" dirty="0"/>
              <a:t>On every continent except Antarctica</a:t>
            </a:r>
          </a:p>
        </p:txBody>
      </p:sp>
      <p:pic>
        <p:nvPicPr>
          <p:cNvPr id="14338" name="Picture 2" descr="Image result for world map">
            <a:extLst>
              <a:ext uri="{FF2B5EF4-FFF2-40B4-BE49-F238E27FC236}">
                <a16:creationId xmlns:a16="http://schemas.microsoft.com/office/drawing/2014/main" id="{0EFA07CB-7ACC-4967-96F7-B955D65B7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82" y="2349115"/>
            <a:ext cx="8162636" cy="4217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18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F32A-8A97-4CAB-A8A5-8A12140D3188}"/>
              </a:ext>
            </a:extLst>
          </p:cNvPr>
          <p:cNvSpPr>
            <a:spLocks noGrp="1"/>
          </p:cNvSpPr>
          <p:nvPr>
            <p:ph type="title"/>
          </p:nvPr>
        </p:nvSpPr>
        <p:spPr/>
        <p:txBody>
          <a:bodyPr/>
          <a:lstStyle/>
          <a:p>
            <a:r>
              <a:rPr lang="en-US" dirty="0"/>
              <a:t>Mosquito Breeding Sites</a:t>
            </a:r>
          </a:p>
        </p:txBody>
      </p:sp>
      <p:sp>
        <p:nvSpPr>
          <p:cNvPr id="3" name="Content Placeholder 2">
            <a:extLst>
              <a:ext uri="{FF2B5EF4-FFF2-40B4-BE49-F238E27FC236}">
                <a16:creationId xmlns:a16="http://schemas.microsoft.com/office/drawing/2014/main" id="{A583B56A-B739-4233-A5BF-1BA9CE5C969B}"/>
              </a:ext>
            </a:extLst>
          </p:cNvPr>
          <p:cNvSpPr>
            <a:spLocks noGrp="1"/>
          </p:cNvSpPr>
          <p:nvPr>
            <p:ph idx="1"/>
          </p:nvPr>
        </p:nvSpPr>
        <p:spPr/>
        <p:txBody>
          <a:bodyPr>
            <a:normAutofit/>
          </a:bodyPr>
          <a:lstStyle/>
          <a:p>
            <a:r>
              <a:rPr lang="en-US" dirty="0"/>
              <a:t>Need standing water to lay eggs, but not much</a:t>
            </a:r>
          </a:p>
          <a:p>
            <a:endParaRPr lang="en-US" dirty="0"/>
          </a:p>
          <a:p>
            <a:r>
              <a:rPr lang="en-US" dirty="0"/>
              <a:t>Tree holes</a:t>
            </a:r>
          </a:p>
          <a:p>
            <a:r>
              <a:rPr lang="en-US" dirty="0"/>
              <a:t>Plants that collect water</a:t>
            </a:r>
          </a:p>
          <a:p>
            <a:r>
              <a:rPr lang="en-US" dirty="0"/>
              <a:t>Longstanding puddles</a:t>
            </a:r>
          </a:p>
          <a:p>
            <a:r>
              <a:rPr lang="en-US" dirty="0"/>
              <a:t>Over-irrigated landscapes</a:t>
            </a:r>
          </a:p>
          <a:p>
            <a:r>
              <a:rPr lang="en-US" dirty="0"/>
              <a:t>Open containers</a:t>
            </a:r>
          </a:p>
          <a:p>
            <a:r>
              <a:rPr lang="en-US" dirty="0"/>
              <a:t>Trash</a:t>
            </a:r>
          </a:p>
          <a:p>
            <a:endParaRPr lang="en-US" dirty="0"/>
          </a:p>
        </p:txBody>
      </p:sp>
      <p:pic>
        <p:nvPicPr>
          <p:cNvPr id="16386" name="Picture 2" descr="Image result for soda cap">
            <a:extLst>
              <a:ext uri="{FF2B5EF4-FFF2-40B4-BE49-F238E27FC236}">
                <a16:creationId xmlns:a16="http://schemas.microsoft.com/office/drawing/2014/main" id="{491375DC-0F54-459F-B7DD-07ABFA059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5204" y="2387166"/>
            <a:ext cx="4348596" cy="434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21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F32A-8A97-4CAB-A8A5-8A12140D3188}"/>
              </a:ext>
            </a:extLst>
          </p:cNvPr>
          <p:cNvSpPr>
            <a:spLocks noGrp="1"/>
          </p:cNvSpPr>
          <p:nvPr>
            <p:ph type="title"/>
          </p:nvPr>
        </p:nvSpPr>
        <p:spPr/>
        <p:txBody>
          <a:bodyPr/>
          <a:lstStyle/>
          <a:p>
            <a:r>
              <a:rPr lang="en-US" dirty="0"/>
              <a:t>Adult Survival</a:t>
            </a:r>
          </a:p>
        </p:txBody>
      </p:sp>
      <p:sp>
        <p:nvSpPr>
          <p:cNvPr id="3" name="Content Placeholder 2">
            <a:extLst>
              <a:ext uri="{FF2B5EF4-FFF2-40B4-BE49-F238E27FC236}">
                <a16:creationId xmlns:a16="http://schemas.microsoft.com/office/drawing/2014/main" id="{A583B56A-B739-4233-A5BF-1BA9CE5C969B}"/>
              </a:ext>
            </a:extLst>
          </p:cNvPr>
          <p:cNvSpPr>
            <a:spLocks noGrp="1"/>
          </p:cNvSpPr>
          <p:nvPr>
            <p:ph idx="1"/>
          </p:nvPr>
        </p:nvSpPr>
        <p:spPr/>
        <p:txBody>
          <a:bodyPr/>
          <a:lstStyle/>
          <a:p>
            <a:r>
              <a:rPr lang="en-US" dirty="0"/>
              <a:t>Adult females will live 3 weeks to 3 months, depending on conditions</a:t>
            </a:r>
          </a:p>
          <a:p>
            <a:r>
              <a:rPr lang="en-US" dirty="0"/>
              <a:t>Can feed and lay eggs multiple times during life</a:t>
            </a:r>
          </a:p>
          <a:p>
            <a:endParaRPr lang="en-US" dirty="0"/>
          </a:p>
          <a:p>
            <a:r>
              <a:rPr lang="en-US" dirty="0"/>
              <a:t>Under 50°F, adult mosquitoes will hibernate </a:t>
            </a:r>
          </a:p>
          <a:p>
            <a:r>
              <a:rPr lang="en-US" dirty="0"/>
              <a:t>Too cold, and they will die</a:t>
            </a:r>
          </a:p>
        </p:txBody>
      </p:sp>
    </p:spTree>
    <p:extLst>
      <p:ext uri="{BB962C8B-B14F-4D97-AF65-F5344CB8AC3E}">
        <p14:creationId xmlns:p14="http://schemas.microsoft.com/office/powerpoint/2010/main" val="264508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EE924-961E-4D50-8D9D-36E4769AC064}"/>
              </a:ext>
            </a:extLst>
          </p:cNvPr>
          <p:cNvSpPr>
            <a:spLocks noGrp="1"/>
          </p:cNvSpPr>
          <p:nvPr>
            <p:ph type="title"/>
          </p:nvPr>
        </p:nvSpPr>
        <p:spPr/>
        <p:txBody>
          <a:bodyPr/>
          <a:lstStyle/>
          <a:p>
            <a:r>
              <a:rPr lang="en-US" dirty="0"/>
              <a:t>Mosquitoes in Arizona</a:t>
            </a:r>
          </a:p>
        </p:txBody>
      </p:sp>
      <p:sp>
        <p:nvSpPr>
          <p:cNvPr id="3" name="Content Placeholder 2">
            <a:extLst>
              <a:ext uri="{FF2B5EF4-FFF2-40B4-BE49-F238E27FC236}">
                <a16:creationId xmlns:a16="http://schemas.microsoft.com/office/drawing/2014/main" id="{BBD1A035-1594-4F42-B994-29339A05558D}"/>
              </a:ext>
            </a:extLst>
          </p:cNvPr>
          <p:cNvSpPr>
            <a:spLocks noGrp="1"/>
          </p:cNvSpPr>
          <p:nvPr>
            <p:ph idx="1"/>
          </p:nvPr>
        </p:nvSpPr>
        <p:spPr/>
        <p:txBody>
          <a:bodyPr/>
          <a:lstStyle/>
          <a:p>
            <a:r>
              <a:rPr lang="en-US" dirty="0"/>
              <a:t>~40 species of mosquitoes in Arizona</a:t>
            </a:r>
          </a:p>
          <a:p>
            <a:endParaRPr lang="en-US" dirty="0"/>
          </a:p>
          <a:p>
            <a:r>
              <a:rPr lang="en-US" dirty="0"/>
              <a:t>Only a handful transmit disease</a:t>
            </a:r>
          </a:p>
        </p:txBody>
      </p:sp>
    </p:spTree>
    <p:extLst>
      <p:ext uri="{BB962C8B-B14F-4D97-AF65-F5344CB8AC3E}">
        <p14:creationId xmlns:p14="http://schemas.microsoft.com/office/powerpoint/2010/main" val="266455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edes aegypti">
            <a:extLst>
              <a:ext uri="{FF2B5EF4-FFF2-40B4-BE49-F238E27FC236}">
                <a16:creationId xmlns:a16="http://schemas.microsoft.com/office/drawing/2014/main" id="{76F707B3-5976-46B4-AE97-153F434B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19088"/>
            <a:ext cx="9753600" cy="6219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BE9862-6420-475B-BE74-EB2D935AE89B}"/>
              </a:ext>
            </a:extLst>
          </p:cNvPr>
          <p:cNvSpPr/>
          <p:nvPr/>
        </p:nvSpPr>
        <p:spPr>
          <a:xfrm>
            <a:off x="842890" y="5775174"/>
            <a:ext cx="1274323" cy="461665"/>
          </a:xfrm>
          <a:prstGeom prst="rect">
            <a:avLst/>
          </a:prstGeom>
        </p:spPr>
        <p:txBody>
          <a:bodyPr wrap="none">
            <a:spAutoFit/>
          </a:bodyPr>
          <a:lstStyle/>
          <a:p>
            <a:r>
              <a:rPr lang="en-US" sz="2400" b="1" dirty="0">
                <a:latin typeface="Lato"/>
              </a:rPr>
              <a:t>Malaria</a:t>
            </a:r>
            <a:endParaRPr lang="en-US" sz="2400" dirty="0"/>
          </a:p>
        </p:txBody>
      </p:sp>
      <p:sp>
        <p:nvSpPr>
          <p:cNvPr id="4" name="Rectangle 3">
            <a:extLst>
              <a:ext uri="{FF2B5EF4-FFF2-40B4-BE49-F238E27FC236}">
                <a16:creationId xmlns:a16="http://schemas.microsoft.com/office/drawing/2014/main" id="{EF4F01D3-E3E5-40FF-8463-BE56777AB60F}"/>
              </a:ext>
            </a:extLst>
          </p:cNvPr>
          <p:cNvSpPr/>
          <p:nvPr/>
        </p:nvSpPr>
        <p:spPr>
          <a:xfrm>
            <a:off x="3048000" y="1859340"/>
            <a:ext cx="1625600" cy="461665"/>
          </a:xfrm>
          <a:prstGeom prst="rect">
            <a:avLst/>
          </a:prstGeom>
        </p:spPr>
        <p:txBody>
          <a:bodyPr wrap="square">
            <a:spAutoFit/>
          </a:bodyPr>
          <a:lstStyle/>
          <a:p>
            <a:r>
              <a:rPr lang="en-US" sz="2400" b="1" i="0" u="none" strike="noStrike" dirty="0">
                <a:effectLst/>
                <a:latin typeface="Lato"/>
              </a:rPr>
              <a:t>Zika Virus</a:t>
            </a:r>
            <a:endParaRPr lang="en-US" sz="2400" b="1" dirty="0">
              <a:latin typeface="Lato"/>
            </a:endParaRPr>
          </a:p>
        </p:txBody>
      </p:sp>
      <p:sp>
        <p:nvSpPr>
          <p:cNvPr id="6" name="Rectangle 5">
            <a:extLst>
              <a:ext uri="{FF2B5EF4-FFF2-40B4-BE49-F238E27FC236}">
                <a16:creationId xmlns:a16="http://schemas.microsoft.com/office/drawing/2014/main" id="{7C58816E-E2CE-4FB1-9F77-3C2161B9144C}"/>
              </a:ext>
            </a:extLst>
          </p:cNvPr>
          <p:cNvSpPr/>
          <p:nvPr/>
        </p:nvSpPr>
        <p:spPr>
          <a:xfrm>
            <a:off x="8221003" y="3717545"/>
            <a:ext cx="2087431" cy="461665"/>
          </a:xfrm>
          <a:prstGeom prst="rect">
            <a:avLst/>
          </a:prstGeom>
        </p:spPr>
        <p:txBody>
          <a:bodyPr wrap="none">
            <a:spAutoFit/>
          </a:bodyPr>
          <a:lstStyle/>
          <a:p>
            <a:r>
              <a:rPr lang="en-US" sz="2400" b="1" dirty="0">
                <a:latin typeface="Lato"/>
              </a:rPr>
              <a:t>Chikungunya</a:t>
            </a:r>
          </a:p>
        </p:txBody>
      </p:sp>
      <p:sp>
        <p:nvSpPr>
          <p:cNvPr id="7" name="Rectangle 6">
            <a:extLst>
              <a:ext uri="{FF2B5EF4-FFF2-40B4-BE49-F238E27FC236}">
                <a16:creationId xmlns:a16="http://schemas.microsoft.com/office/drawing/2014/main" id="{D1CCE9EE-69A1-4D31-939E-974AC60142BF}"/>
              </a:ext>
            </a:extLst>
          </p:cNvPr>
          <p:cNvSpPr/>
          <p:nvPr/>
        </p:nvSpPr>
        <p:spPr>
          <a:xfrm>
            <a:off x="842890" y="471637"/>
            <a:ext cx="2530116" cy="461665"/>
          </a:xfrm>
          <a:prstGeom prst="rect">
            <a:avLst/>
          </a:prstGeom>
        </p:spPr>
        <p:txBody>
          <a:bodyPr wrap="none">
            <a:spAutoFit/>
          </a:bodyPr>
          <a:lstStyle/>
          <a:p>
            <a:r>
              <a:rPr lang="en-US" sz="2400" b="1" dirty="0">
                <a:latin typeface="Lato"/>
              </a:rPr>
              <a:t>Dog Heartworm</a:t>
            </a:r>
          </a:p>
        </p:txBody>
      </p:sp>
      <p:sp>
        <p:nvSpPr>
          <p:cNvPr id="8" name="Rectangle 7">
            <a:extLst>
              <a:ext uri="{FF2B5EF4-FFF2-40B4-BE49-F238E27FC236}">
                <a16:creationId xmlns:a16="http://schemas.microsoft.com/office/drawing/2014/main" id="{51D3DE15-41FE-4EAA-8A33-F145BCD32359}"/>
              </a:ext>
            </a:extLst>
          </p:cNvPr>
          <p:cNvSpPr/>
          <p:nvPr/>
        </p:nvSpPr>
        <p:spPr>
          <a:xfrm>
            <a:off x="1395286" y="2779961"/>
            <a:ext cx="1308371" cy="461665"/>
          </a:xfrm>
          <a:prstGeom prst="rect">
            <a:avLst/>
          </a:prstGeom>
        </p:spPr>
        <p:txBody>
          <a:bodyPr wrap="none">
            <a:spAutoFit/>
          </a:bodyPr>
          <a:lstStyle/>
          <a:p>
            <a:r>
              <a:rPr lang="en-US" sz="2400" b="1" dirty="0">
                <a:latin typeface="Lato"/>
              </a:rPr>
              <a:t>Dengue</a:t>
            </a:r>
          </a:p>
        </p:txBody>
      </p:sp>
      <p:sp>
        <p:nvSpPr>
          <p:cNvPr id="9" name="Rectangle 8">
            <a:extLst>
              <a:ext uri="{FF2B5EF4-FFF2-40B4-BE49-F238E27FC236}">
                <a16:creationId xmlns:a16="http://schemas.microsoft.com/office/drawing/2014/main" id="{19B2FB30-627D-4BA8-83C8-CEA75B9BC57F}"/>
              </a:ext>
            </a:extLst>
          </p:cNvPr>
          <p:cNvSpPr/>
          <p:nvPr/>
        </p:nvSpPr>
        <p:spPr>
          <a:xfrm>
            <a:off x="8812068" y="2588552"/>
            <a:ext cx="1984646" cy="461665"/>
          </a:xfrm>
          <a:prstGeom prst="rect">
            <a:avLst/>
          </a:prstGeom>
        </p:spPr>
        <p:txBody>
          <a:bodyPr wrap="none">
            <a:spAutoFit/>
          </a:bodyPr>
          <a:lstStyle/>
          <a:p>
            <a:r>
              <a:rPr lang="en-US" sz="2400" b="1" dirty="0">
                <a:latin typeface="Lato"/>
              </a:rPr>
              <a:t>Yellow Fever</a:t>
            </a:r>
          </a:p>
        </p:txBody>
      </p:sp>
      <p:sp>
        <p:nvSpPr>
          <p:cNvPr id="10" name="Rectangle 9">
            <a:extLst>
              <a:ext uri="{FF2B5EF4-FFF2-40B4-BE49-F238E27FC236}">
                <a16:creationId xmlns:a16="http://schemas.microsoft.com/office/drawing/2014/main" id="{606C7C5D-A0D4-4238-AA83-85EA230F446C}"/>
              </a:ext>
            </a:extLst>
          </p:cNvPr>
          <p:cNvSpPr/>
          <p:nvPr/>
        </p:nvSpPr>
        <p:spPr>
          <a:xfrm>
            <a:off x="726801" y="4536996"/>
            <a:ext cx="4118115" cy="461665"/>
          </a:xfrm>
          <a:prstGeom prst="rect">
            <a:avLst/>
          </a:prstGeom>
        </p:spPr>
        <p:txBody>
          <a:bodyPr wrap="none">
            <a:spAutoFit/>
          </a:bodyPr>
          <a:lstStyle/>
          <a:p>
            <a:r>
              <a:rPr lang="en-US" sz="2400" b="1" dirty="0">
                <a:latin typeface="Lato"/>
              </a:rPr>
              <a:t>Eastern Equine Encephalitis</a:t>
            </a:r>
          </a:p>
        </p:txBody>
      </p:sp>
      <p:sp>
        <p:nvSpPr>
          <p:cNvPr id="11" name="Rectangle 10">
            <a:extLst>
              <a:ext uri="{FF2B5EF4-FFF2-40B4-BE49-F238E27FC236}">
                <a16:creationId xmlns:a16="http://schemas.microsoft.com/office/drawing/2014/main" id="{D9027BA1-B441-413F-8FDE-7994A7E44E85}"/>
              </a:ext>
            </a:extLst>
          </p:cNvPr>
          <p:cNvSpPr/>
          <p:nvPr/>
        </p:nvSpPr>
        <p:spPr>
          <a:xfrm>
            <a:off x="8945663" y="4888407"/>
            <a:ext cx="3201839" cy="461665"/>
          </a:xfrm>
          <a:prstGeom prst="rect">
            <a:avLst/>
          </a:prstGeom>
        </p:spPr>
        <p:txBody>
          <a:bodyPr wrap="none">
            <a:spAutoFit/>
          </a:bodyPr>
          <a:lstStyle/>
          <a:p>
            <a:r>
              <a:rPr lang="en-US" sz="2400" b="1" dirty="0">
                <a:latin typeface="Lato"/>
              </a:rPr>
              <a:t>St. Louis Encephalitis</a:t>
            </a:r>
          </a:p>
        </p:txBody>
      </p:sp>
      <p:sp>
        <p:nvSpPr>
          <p:cNvPr id="12" name="Rectangle 11">
            <a:extLst>
              <a:ext uri="{FF2B5EF4-FFF2-40B4-BE49-F238E27FC236}">
                <a16:creationId xmlns:a16="http://schemas.microsoft.com/office/drawing/2014/main" id="{140CC3A3-E9F7-4637-A40B-2A50D98E2603}"/>
              </a:ext>
            </a:extLst>
          </p:cNvPr>
          <p:cNvSpPr/>
          <p:nvPr/>
        </p:nvSpPr>
        <p:spPr>
          <a:xfrm>
            <a:off x="4833892" y="840969"/>
            <a:ext cx="3253198" cy="461665"/>
          </a:xfrm>
          <a:prstGeom prst="rect">
            <a:avLst/>
          </a:prstGeom>
        </p:spPr>
        <p:txBody>
          <a:bodyPr wrap="none">
            <a:spAutoFit/>
          </a:bodyPr>
          <a:lstStyle/>
          <a:p>
            <a:r>
              <a:rPr lang="en-US" sz="2400" b="1" dirty="0" err="1">
                <a:latin typeface="Lato"/>
              </a:rPr>
              <a:t>LaCrosse</a:t>
            </a:r>
            <a:r>
              <a:rPr lang="en-US" sz="2400" b="1" dirty="0">
                <a:latin typeface="Lato"/>
              </a:rPr>
              <a:t> Encephalitis</a:t>
            </a:r>
          </a:p>
        </p:txBody>
      </p:sp>
      <p:sp>
        <p:nvSpPr>
          <p:cNvPr id="13" name="Rectangle 12">
            <a:extLst>
              <a:ext uri="{FF2B5EF4-FFF2-40B4-BE49-F238E27FC236}">
                <a16:creationId xmlns:a16="http://schemas.microsoft.com/office/drawing/2014/main" id="{EA5E7BEC-5030-4E26-B487-8093CF6517C7}"/>
              </a:ext>
            </a:extLst>
          </p:cNvPr>
          <p:cNvSpPr/>
          <p:nvPr/>
        </p:nvSpPr>
        <p:spPr>
          <a:xfrm>
            <a:off x="3963684" y="6006007"/>
            <a:ext cx="4257319" cy="461665"/>
          </a:xfrm>
          <a:prstGeom prst="rect">
            <a:avLst/>
          </a:prstGeom>
        </p:spPr>
        <p:txBody>
          <a:bodyPr wrap="none">
            <a:spAutoFit/>
          </a:bodyPr>
          <a:lstStyle/>
          <a:p>
            <a:r>
              <a:rPr lang="en-US" sz="2400" b="1" dirty="0">
                <a:latin typeface="Lato"/>
              </a:rPr>
              <a:t>Western Equine Encephalitis</a:t>
            </a:r>
          </a:p>
        </p:txBody>
      </p:sp>
      <p:sp>
        <p:nvSpPr>
          <p:cNvPr id="14" name="Rectangle 13">
            <a:extLst>
              <a:ext uri="{FF2B5EF4-FFF2-40B4-BE49-F238E27FC236}">
                <a16:creationId xmlns:a16="http://schemas.microsoft.com/office/drawing/2014/main" id="{0DD7F1C9-77DB-4CA0-B510-9F3EBB6B546E}"/>
              </a:ext>
            </a:extLst>
          </p:cNvPr>
          <p:cNvSpPr/>
          <p:nvPr/>
        </p:nvSpPr>
        <p:spPr>
          <a:xfrm>
            <a:off x="9126025" y="1083025"/>
            <a:ext cx="2400657" cy="461665"/>
          </a:xfrm>
          <a:prstGeom prst="rect">
            <a:avLst/>
          </a:prstGeom>
        </p:spPr>
        <p:txBody>
          <a:bodyPr wrap="none">
            <a:spAutoFit/>
          </a:bodyPr>
          <a:lstStyle/>
          <a:p>
            <a:r>
              <a:rPr lang="en-US" sz="2400" b="1" dirty="0">
                <a:latin typeface="Lato"/>
              </a:rPr>
              <a:t>West Nile Virus</a:t>
            </a:r>
          </a:p>
        </p:txBody>
      </p:sp>
      <p:sp>
        <p:nvSpPr>
          <p:cNvPr id="2" name="Rectangle 1">
            <a:extLst>
              <a:ext uri="{FF2B5EF4-FFF2-40B4-BE49-F238E27FC236}">
                <a16:creationId xmlns:a16="http://schemas.microsoft.com/office/drawing/2014/main" id="{574AE746-7983-4286-8173-94EC6956945F}"/>
              </a:ext>
            </a:extLst>
          </p:cNvPr>
          <p:cNvSpPr/>
          <p:nvPr/>
        </p:nvSpPr>
        <p:spPr>
          <a:xfrm>
            <a:off x="8691418" y="5775174"/>
            <a:ext cx="2419927" cy="958135"/>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52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50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7" grpId="0"/>
      <p:bldP spid="8" grpId="0"/>
      <p:bldP spid="9" grpId="0"/>
      <p:bldP spid="10" grpId="0"/>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Culex</a:t>
            </a:r>
            <a:r>
              <a:rPr lang="en-US" dirty="0"/>
              <a:t> Species</a:t>
            </a:r>
            <a:endParaRPr lang="en-US" i="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371600"/>
            <a:ext cx="678180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423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0270-6A98-4E49-9342-7875C13036E3}"/>
              </a:ext>
            </a:extLst>
          </p:cNvPr>
          <p:cNvSpPr>
            <a:spLocks noGrp="1"/>
          </p:cNvSpPr>
          <p:nvPr>
            <p:ph type="title"/>
          </p:nvPr>
        </p:nvSpPr>
        <p:spPr/>
        <p:txBody>
          <a:bodyPr/>
          <a:lstStyle/>
          <a:p>
            <a:r>
              <a:rPr lang="en-US" i="1" dirty="0"/>
              <a:t>Culex</a:t>
            </a:r>
            <a:r>
              <a:rPr lang="en-US" dirty="0"/>
              <a:t> Species</a:t>
            </a:r>
            <a:endParaRPr lang="en-US" i="1" dirty="0"/>
          </a:p>
        </p:txBody>
      </p:sp>
      <p:sp>
        <p:nvSpPr>
          <p:cNvPr id="3" name="Content Placeholder 2">
            <a:extLst>
              <a:ext uri="{FF2B5EF4-FFF2-40B4-BE49-F238E27FC236}">
                <a16:creationId xmlns:a16="http://schemas.microsoft.com/office/drawing/2014/main" id="{DF5F4EA5-4189-4D10-9FA1-55C641AC63F8}"/>
              </a:ext>
            </a:extLst>
          </p:cNvPr>
          <p:cNvSpPr>
            <a:spLocks noGrp="1"/>
          </p:cNvSpPr>
          <p:nvPr>
            <p:ph sz="half" idx="1"/>
          </p:nvPr>
        </p:nvSpPr>
        <p:spPr/>
        <p:txBody>
          <a:bodyPr>
            <a:normAutofit lnSpcReduction="10000"/>
          </a:bodyPr>
          <a:lstStyle/>
          <a:p>
            <a:r>
              <a:rPr lang="en-US" dirty="0"/>
              <a:t>Transmits WNV and SLEV</a:t>
            </a:r>
          </a:p>
          <a:p>
            <a:r>
              <a:rPr lang="en-US" dirty="0"/>
              <a:t>Prefer to feed on birds</a:t>
            </a:r>
          </a:p>
          <a:p>
            <a:r>
              <a:rPr lang="en-US" dirty="0"/>
              <a:t>Live in or sewage systems, irrigated fields, man made containers</a:t>
            </a:r>
          </a:p>
          <a:p>
            <a:r>
              <a:rPr lang="en-US" dirty="0"/>
              <a:t>Dawn and dusk biters</a:t>
            </a:r>
          </a:p>
          <a:p>
            <a:r>
              <a:rPr lang="en-US" dirty="0"/>
              <a:t>Lay “raft” of eggs in still water</a:t>
            </a:r>
          </a:p>
          <a:p>
            <a:r>
              <a:rPr lang="en-US" dirty="0"/>
              <a:t>Can survive colder temperatures by hiding out indoors and other protected areas</a:t>
            </a:r>
          </a:p>
          <a:p>
            <a:endParaRPr lang="en-US" dirty="0"/>
          </a:p>
        </p:txBody>
      </p:sp>
      <p:pic>
        <p:nvPicPr>
          <p:cNvPr id="5" name="Picture 2">
            <a:extLst>
              <a:ext uri="{FF2B5EF4-FFF2-40B4-BE49-F238E27FC236}">
                <a16:creationId xmlns:a16="http://schemas.microsoft.com/office/drawing/2014/main" id="{027A3ED8-6A66-4EFD-879F-537E1E290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910" y="997527"/>
            <a:ext cx="32861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388ED781-64A1-4DCB-AEA0-42C5208265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4909" y="3885203"/>
            <a:ext cx="2781300" cy="2158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369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edes aegypti">
            <a:extLst>
              <a:ext uri="{FF2B5EF4-FFF2-40B4-BE49-F238E27FC236}">
                <a16:creationId xmlns:a16="http://schemas.microsoft.com/office/drawing/2014/main" id="{76F707B3-5976-46B4-AE97-153F434B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19088"/>
            <a:ext cx="9753600" cy="62198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CE9EE-69A1-4D31-939E-974AC60142BF}"/>
              </a:ext>
            </a:extLst>
          </p:cNvPr>
          <p:cNvSpPr/>
          <p:nvPr/>
        </p:nvSpPr>
        <p:spPr>
          <a:xfrm>
            <a:off x="842890" y="471637"/>
            <a:ext cx="2530116" cy="461665"/>
          </a:xfrm>
          <a:prstGeom prst="rect">
            <a:avLst/>
          </a:prstGeom>
        </p:spPr>
        <p:txBody>
          <a:bodyPr wrap="none">
            <a:spAutoFit/>
          </a:bodyPr>
          <a:lstStyle/>
          <a:p>
            <a:r>
              <a:rPr lang="en-US" sz="2400" b="1" dirty="0">
                <a:latin typeface="Lato"/>
              </a:rPr>
              <a:t>Dog Heartworm</a:t>
            </a:r>
          </a:p>
        </p:txBody>
      </p:sp>
      <p:sp>
        <p:nvSpPr>
          <p:cNvPr id="11" name="Rectangle 10">
            <a:extLst>
              <a:ext uri="{FF2B5EF4-FFF2-40B4-BE49-F238E27FC236}">
                <a16:creationId xmlns:a16="http://schemas.microsoft.com/office/drawing/2014/main" id="{D9027BA1-B441-413F-8FDE-7994A7E44E85}"/>
              </a:ext>
            </a:extLst>
          </p:cNvPr>
          <p:cNvSpPr/>
          <p:nvPr/>
        </p:nvSpPr>
        <p:spPr>
          <a:xfrm>
            <a:off x="8945663" y="4888407"/>
            <a:ext cx="3201839" cy="461665"/>
          </a:xfrm>
          <a:prstGeom prst="rect">
            <a:avLst/>
          </a:prstGeom>
        </p:spPr>
        <p:txBody>
          <a:bodyPr wrap="none">
            <a:spAutoFit/>
          </a:bodyPr>
          <a:lstStyle/>
          <a:p>
            <a:r>
              <a:rPr lang="en-US" sz="2400" b="1" dirty="0">
                <a:latin typeface="Lato"/>
              </a:rPr>
              <a:t>St. Louis Encephalitis</a:t>
            </a:r>
          </a:p>
        </p:txBody>
      </p:sp>
      <p:sp>
        <p:nvSpPr>
          <p:cNvPr id="14" name="Rectangle 13">
            <a:extLst>
              <a:ext uri="{FF2B5EF4-FFF2-40B4-BE49-F238E27FC236}">
                <a16:creationId xmlns:a16="http://schemas.microsoft.com/office/drawing/2014/main" id="{0DD7F1C9-77DB-4CA0-B510-9F3EBB6B546E}"/>
              </a:ext>
            </a:extLst>
          </p:cNvPr>
          <p:cNvSpPr/>
          <p:nvPr/>
        </p:nvSpPr>
        <p:spPr>
          <a:xfrm>
            <a:off x="9126025" y="1083025"/>
            <a:ext cx="2400657" cy="461665"/>
          </a:xfrm>
          <a:prstGeom prst="rect">
            <a:avLst/>
          </a:prstGeom>
        </p:spPr>
        <p:txBody>
          <a:bodyPr wrap="none">
            <a:spAutoFit/>
          </a:bodyPr>
          <a:lstStyle/>
          <a:p>
            <a:r>
              <a:rPr lang="en-US" sz="2400" b="1" dirty="0">
                <a:latin typeface="Lato"/>
              </a:rPr>
              <a:t>West Nile Virus</a:t>
            </a:r>
          </a:p>
        </p:txBody>
      </p:sp>
      <p:sp>
        <p:nvSpPr>
          <p:cNvPr id="2" name="Rectangle 1">
            <a:extLst>
              <a:ext uri="{FF2B5EF4-FFF2-40B4-BE49-F238E27FC236}">
                <a16:creationId xmlns:a16="http://schemas.microsoft.com/office/drawing/2014/main" id="{574AE746-7983-4286-8173-94EC6956945F}"/>
              </a:ext>
            </a:extLst>
          </p:cNvPr>
          <p:cNvSpPr/>
          <p:nvPr/>
        </p:nvSpPr>
        <p:spPr>
          <a:xfrm>
            <a:off x="8691418" y="5775174"/>
            <a:ext cx="2419927" cy="958135"/>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28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edes aegypti">
            <a:extLst>
              <a:ext uri="{FF2B5EF4-FFF2-40B4-BE49-F238E27FC236}">
                <a16:creationId xmlns:a16="http://schemas.microsoft.com/office/drawing/2014/main" id="{76F707B3-5976-46B4-AE97-153F434B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19088"/>
            <a:ext cx="9753600" cy="6219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F4F01D3-E3E5-40FF-8463-BE56777AB60F}"/>
              </a:ext>
            </a:extLst>
          </p:cNvPr>
          <p:cNvSpPr/>
          <p:nvPr/>
        </p:nvSpPr>
        <p:spPr>
          <a:xfrm>
            <a:off x="3048000" y="1859340"/>
            <a:ext cx="1625600" cy="461665"/>
          </a:xfrm>
          <a:prstGeom prst="rect">
            <a:avLst/>
          </a:prstGeom>
        </p:spPr>
        <p:txBody>
          <a:bodyPr wrap="square">
            <a:spAutoFit/>
          </a:bodyPr>
          <a:lstStyle/>
          <a:p>
            <a:r>
              <a:rPr lang="en-US" sz="2400" b="1" i="0" u="none" strike="noStrike" dirty="0">
                <a:effectLst/>
                <a:latin typeface="Lato"/>
              </a:rPr>
              <a:t>Zika Virus</a:t>
            </a:r>
            <a:endParaRPr lang="en-US" sz="2400" b="1" dirty="0">
              <a:latin typeface="Lato"/>
            </a:endParaRPr>
          </a:p>
        </p:txBody>
      </p:sp>
      <p:sp>
        <p:nvSpPr>
          <p:cNvPr id="6" name="Rectangle 5">
            <a:extLst>
              <a:ext uri="{FF2B5EF4-FFF2-40B4-BE49-F238E27FC236}">
                <a16:creationId xmlns:a16="http://schemas.microsoft.com/office/drawing/2014/main" id="{7C58816E-E2CE-4FB1-9F77-3C2161B9144C}"/>
              </a:ext>
            </a:extLst>
          </p:cNvPr>
          <p:cNvSpPr/>
          <p:nvPr/>
        </p:nvSpPr>
        <p:spPr>
          <a:xfrm>
            <a:off x="8221003" y="3717545"/>
            <a:ext cx="2087431" cy="461665"/>
          </a:xfrm>
          <a:prstGeom prst="rect">
            <a:avLst/>
          </a:prstGeom>
        </p:spPr>
        <p:txBody>
          <a:bodyPr wrap="none">
            <a:spAutoFit/>
          </a:bodyPr>
          <a:lstStyle/>
          <a:p>
            <a:r>
              <a:rPr lang="en-US" sz="2400" b="1" dirty="0">
                <a:latin typeface="Lato"/>
              </a:rPr>
              <a:t>Chikungunya</a:t>
            </a:r>
          </a:p>
        </p:txBody>
      </p:sp>
      <p:sp>
        <p:nvSpPr>
          <p:cNvPr id="8" name="Rectangle 7">
            <a:extLst>
              <a:ext uri="{FF2B5EF4-FFF2-40B4-BE49-F238E27FC236}">
                <a16:creationId xmlns:a16="http://schemas.microsoft.com/office/drawing/2014/main" id="{51D3DE15-41FE-4EAA-8A33-F145BCD32359}"/>
              </a:ext>
            </a:extLst>
          </p:cNvPr>
          <p:cNvSpPr/>
          <p:nvPr/>
        </p:nvSpPr>
        <p:spPr>
          <a:xfrm>
            <a:off x="1395286" y="2779961"/>
            <a:ext cx="1308371" cy="461665"/>
          </a:xfrm>
          <a:prstGeom prst="rect">
            <a:avLst/>
          </a:prstGeom>
        </p:spPr>
        <p:txBody>
          <a:bodyPr wrap="none">
            <a:spAutoFit/>
          </a:bodyPr>
          <a:lstStyle/>
          <a:p>
            <a:r>
              <a:rPr lang="en-US" sz="2400" b="1" dirty="0">
                <a:latin typeface="Lato"/>
              </a:rPr>
              <a:t>Dengue</a:t>
            </a:r>
          </a:p>
        </p:txBody>
      </p:sp>
      <p:sp>
        <p:nvSpPr>
          <p:cNvPr id="9" name="Rectangle 8">
            <a:extLst>
              <a:ext uri="{FF2B5EF4-FFF2-40B4-BE49-F238E27FC236}">
                <a16:creationId xmlns:a16="http://schemas.microsoft.com/office/drawing/2014/main" id="{19B2FB30-627D-4BA8-83C8-CEA75B9BC57F}"/>
              </a:ext>
            </a:extLst>
          </p:cNvPr>
          <p:cNvSpPr/>
          <p:nvPr/>
        </p:nvSpPr>
        <p:spPr>
          <a:xfrm>
            <a:off x="8812068" y="2588552"/>
            <a:ext cx="1984646" cy="461665"/>
          </a:xfrm>
          <a:prstGeom prst="rect">
            <a:avLst/>
          </a:prstGeom>
        </p:spPr>
        <p:txBody>
          <a:bodyPr wrap="none">
            <a:spAutoFit/>
          </a:bodyPr>
          <a:lstStyle/>
          <a:p>
            <a:r>
              <a:rPr lang="en-US" sz="2400" b="1" dirty="0">
                <a:latin typeface="Lato"/>
              </a:rPr>
              <a:t>Yellow Fever</a:t>
            </a:r>
          </a:p>
        </p:txBody>
      </p:sp>
      <p:sp>
        <p:nvSpPr>
          <p:cNvPr id="2" name="Rectangle 1">
            <a:extLst>
              <a:ext uri="{FF2B5EF4-FFF2-40B4-BE49-F238E27FC236}">
                <a16:creationId xmlns:a16="http://schemas.microsoft.com/office/drawing/2014/main" id="{574AE746-7983-4286-8173-94EC6956945F}"/>
              </a:ext>
            </a:extLst>
          </p:cNvPr>
          <p:cNvSpPr/>
          <p:nvPr/>
        </p:nvSpPr>
        <p:spPr>
          <a:xfrm>
            <a:off x="8691418" y="5775174"/>
            <a:ext cx="2419927" cy="958135"/>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61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gure 1">
            <a:extLst>
              <a:ext uri="{FF2B5EF4-FFF2-40B4-BE49-F238E27FC236}">
                <a16:creationId xmlns:a16="http://schemas.microsoft.com/office/drawing/2014/main" id="{CCD4CB4A-EC94-495D-A73C-1BE14F7C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715964"/>
            <a:ext cx="8026400" cy="6142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3" name="Text Box 3">
            <a:extLst>
              <a:ext uri="{FF2B5EF4-FFF2-40B4-BE49-F238E27FC236}">
                <a16:creationId xmlns:a16="http://schemas.microsoft.com/office/drawing/2014/main" id="{ACDA9502-8395-43E5-BF77-B50E87B88F09}"/>
              </a:ext>
            </a:extLst>
          </p:cNvPr>
          <p:cNvSpPr txBox="1">
            <a:spLocks noChangeArrowheads="1"/>
          </p:cNvSpPr>
          <p:nvPr/>
        </p:nvSpPr>
        <p:spPr bwMode="auto">
          <a:xfrm>
            <a:off x="1685925" y="33339"/>
            <a:ext cx="88712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dirty="0"/>
              <a:t>Arthropods That Feed on Vertebrate Blood</a:t>
            </a:r>
          </a:p>
        </p:txBody>
      </p:sp>
      <p:sp>
        <p:nvSpPr>
          <p:cNvPr id="2" name="Oval 1">
            <a:extLst>
              <a:ext uri="{FF2B5EF4-FFF2-40B4-BE49-F238E27FC236}">
                <a16:creationId xmlns:a16="http://schemas.microsoft.com/office/drawing/2014/main" id="{5BD9247E-03CF-40DF-970E-7864BDB03CC8}"/>
              </a:ext>
            </a:extLst>
          </p:cNvPr>
          <p:cNvSpPr/>
          <p:nvPr/>
        </p:nvSpPr>
        <p:spPr>
          <a:xfrm>
            <a:off x="5124091" y="4537494"/>
            <a:ext cx="1430939" cy="998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283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04468-2116-4E6A-B516-619B0CF83944}"/>
              </a:ext>
            </a:extLst>
          </p:cNvPr>
          <p:cNvSpPr>
            <a:spLocks noGrp="1"/>
          </p:cNvSpPr>
          <p:nvPr>
            <p:ph type="title"/>
          </p:nvPr>
        </p:nvSpPr>
        <p:spPr/>
        <p:txBody>
          <a:bodyPr/>
          <a:lstStyle/>
          <a:p>
            <a:r>
              <a:rPr lang="en-US" i="1" dirty="0"/>
              <a:t>Aedes </a:t>
            </a:r>
            <a:r>
              <a:rPr lang="en-US" dirty="0"/>
              <a:t>Mosquitoes</a:t>
            </a:r>
            <a:endParaRPr lang="en-US" i="1" dirty="0"/>
          </a:p>
        </p:txBody>
      </p:sp>
      <p:sp>
        <p:nvSpPr>
          <p:cNvPr id="3" name="Content Placeholder 2">
            <a:extLst>
              <a:ext uri="{FF2B5EF4-FFF2-40B4-BE49-F238E27FC236}">
                <a16:creationId xmlns:a16="http://schemas.microsoft.com/office/drawing/2014/main" id="{86A2531D-1032-4718-91AF-CDAEA04C7684}"/>
              </a:ext>
            </a:extLst>
          </p:cNvPr>
          <p:cNvSpPr>
            <a:spLocks noGrp="1"/>
          </p:cNvSpPr>
          <p:nvPr>
            <p:ph sz="half" idx="1"/>
          </p:nvPr>
        </p:nvSpPr>
        <p:spPr/>
        <p:txBody>
          <a:bodyPr>
            <a:normAutofit/>
          </a:bodyPr>
          <a:lstStyle/>
          <a:p>
            <a:r>
              <a:rPr lang="en-US" dirty="0"/>
              <a:t>Includes many nuisance and some disease-spreading species</a:t>
            </a:r>
          </a:p>
          <a:p>
            <a:r>
              <a:rPr lang="en-US" dirty="0"/>
              <a:t>In AZ, are  </a:t>
            </a:r>
            <a:r>
              <a:rPr lang="en-US" i="1" dirty="0"/>
              <a:t>A. aegypti </a:t>
            </a:r>
            <a:r>
              <a:rPr lang="en-US" dirty="0"/>
              <a:t>and </a:t>
            </a:r>
            <a:r>
              <a:rPr lang="en-US" i="1" dirty="0"/>
              <a:t>A. albopictus </a:t>
            </a:r>
            <a:r>
              <a:rPr lang="en-US" dirty="0"/>
              <a:t>are vectors</a:t>
            </a:r>
            <a:endParaRPr lang="en-US" i="1" dirty="0"/>
          </a:p>
          <a:p>
            <a:r>
              <a:rPr lang="en-US" dirty="0"/>
              <a:t>Can transmit Zika, dengue, and chikungunya viruses</a:t>
            </a:r>
          </a:p>
          <a:p>
            <a:r>
              <a:rPr lang="en-US" dirty="0"/>
              <a:t>Prefer to feed on humans </a:t>
            </a:r>
          </a:p>
          <a:p>
            <a:r>
              <a:rPr lang="en-US" dirty="0"/>
              <a:t>Daytime biters</a:t>
            </a:r>
          </a:p>
          <a:p>
            <a:r>
              <a:rPr lang="en-US" dirty="0"/>
              <a:t>Live in or near households</a:t>
            </a:r>
          </a:p>
          <a:p>
            <a:endParaRPr lang="en-US" dirty="0"/>
          </a:p>
        </p:txBody>
      </p:sp>
      <p:pic>
        <p:nvPicPr>
          <p:cNvPr id="5" name="Picture 2" descr="http://upload.wikimedia.org/wikipedia/commons/d/d0/Aedes_aegypti.jpg">
            <a:extLst>
              <a:ext uri="{FF2B5EF4-FFF2-40B4-BE49-F238E27FC236}">
                <a16:creationId xmlns:a16="http://schemas.microsoft.com/office/drawing/2014/main" id="{9BAE7055-1182-4F8A-89A8-6B1A5F639BC8}"/>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3284" t="9811" r="26480"/>
          <a:stretch/>
        </p:blipFill>
        <p:spPr bwMode="auto">
          <a:xfrm>
            <a:off x="7239001" y="685800"/>
            <a:ext cx="3233057" cy="3227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F79F4B8-4102-4316-8E5B-150D16BF9A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4114800"/>
            <a:ext cx="2209800" cy="237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2915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251235" y="344645"/>
            <a:ext cx="736301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i="1" dirty="0"/>
          </a:p>
        </p:txBody>
      </p:sp>
      <p:sp>
        <p:nvSpPr>
          <p:cNvPr id="2" name="Title 1">
            <a:extLst>
              <a:ext uri="{FF2B5EF4-FFF2-40B4-BE49-F238E27FC236}">
                <a16:creationId xmlns:a16="http://schemas.microsoft.com/office/drawing/2014/main" id="{9871878E-26DE-49B1-AA19-2D4ED9E05AB4}"/>
              </a:ext>
            </a:extLst>
          </p:cNvPr>
          <p:cNvSpPr>
            <a:spLocks noGrp="1"/>
          </p:cNvSpPr>
          <p:nvPr>
            <p:ph type="title"/>
          </p:nvPr>
        </p:nvSpPr>
        <p:spPr/>
        <p:txBody>
          <a:bodyPr/>
          <a:lstStyle/>
          <a:p>
            <a:r>
              <a:rPr lang="en-US" i="1" dirty="0"/>
              <a:t>Aedes</a:t>
            </a:r>
            <a:r>
              <a:rPr lang="en-US" dirty="0"/>
              <a:t> Mosquitoes</a:t>
            </a:r>
            <a:endParaRPr lang="en-US" i="1" dirty="0"/>
          </a:p>
        </p:txBody>
      </p:sp>
      <p:sp>
        <p:nvSpPr>
          <p:cNvPr id="10" name="Content Placeholder 4"/>
          <p:cNvSpPr>
            <a:spLocks noGrp="1"/>
          </p:cNvSpPr>
          <p:nvPr>
            <p:ph sz="half" idx="1"/>
          </p:nvPr>
        </p:nvSpPr>
        <p:spPr/>
        <p:txBody>
          <a:bodyPr>
            <a:normAutofit/>
          </a:bodyPr>
          <a:lstStyle/>
          <a:p>
            <a:r>
              <a:rPr lang="en-US" i="1" dirty="0"/>
              <a:t>A. </a:t>
            </a:r>
            <a:r>
              <a:rPr lang="en-US" i="1" dirty="0" err="1"/>
              <a:t>albopictus</a:t>
            </a:r>
            <a:endParaRPr lang="en-US" i="1" dirty="0"/>
          </a:p>
          <a:p>
            <a:pPr lvl="1"/>
            <a:r>
              <a:rPr lang="en-US" dirty="0"/>
              <a:t>Lays its eggs on flooded soil</a:t>
            </a:r>
          </a:p>
          <a:p>
            <a:pPr lvl="1"/>
            <a:r>
              <a:rPr lang="en-US" dirty="0"/>
              <a:t>Very aggressive</a:t>
            </a:r>
          </a:p>
        </p:txBody>
      </p:sp>
      <p:sp>
        <p:nvSpPr>
          <p:cNvPr id="3" name="Content Placeholder 2">
            <a:extLst>
              <a:ext uri="{FF2B5EF4-FFF2-40B4-BE49-F238E27FC236}">
                <a16:creationId xmlns:a16="http://schemas.microsoft.com/office/drawing/2014/main" id="{28D8C044-DD38-498C-AD4C-8ECA0FF0DF38}"/>
              </a:ext>
            </a:extLst>
          </p:cNvPr>
          <p:cNvSpPr>
            <a:spLocks noGrp="1"/>
          </p:cNvSpPr>
          <p:nvPr>
            <p:ph sz="half" idx="2"/>
          </p:nvPr>
        </p:nvSpPr>
        <p:spPr/>
        <p:txBody>
          <a:bodyPr/>
          <a:lstStyle/>
          <a:p>
            <a:r>
              <a:rPr lang="en-US" i="1" dirty="0"/>
              <a:t>A. aegypti</a:t>
            </a:r>
          </a:p>
          <a:p>
            <a:pPr lvl="1"/>
            <a:r>
              <a:rPr lang="en-US" dirty="0"/>
              <a:t>Lays its eggs in containers (as small as a bottle cap)</a:t>
            </a:r>
          </a:p>
          <a:p>
            <a:pPr lvl="1"/>
            <a:r>
              <a:rPr lang="en-US" dirty="0"/>
              <a:t>Not very aggressive</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292" y="3766271"/>
            <a:ext cx="3431886"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375" y="3775796"/>
            <a:ext cx="3905250"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454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Difference Between Mosquitoes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53309" y="1417128"/>
            <a:ext cx="8700655" cy="5060881"/>
          </a:xfrm>
        </p:spPr>
      </p:pic>
    </p:spTree>
    <p:extLst>
      <p:ext uri="{BB962C8B-B14F-4D97-AF65-F5344CB8AC3E}">
        <p14:creationId xmlns:p14="http://schemas.microsoft.com/office/powerpoint/2010/main" val="875867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5DB4-D61E-44C1-BB9C-B6BDC36F1854}"/>
              </a:ext>
            </a:extLst>
          </p:cNvPr>
          <p:cNvSpPr>
            <a:spLocks noGrp="1"/>
          </p:cNvSpPr>
          <p:nvPr>
            <p:ph type="title"/>
          </p:nvPr>
        </p:nvSpPr>
        <p:spPr/>
        <p:txBody>
          <a:bodyPr/>
          <a:lstStyle/>
          <a:p>
            <a:r>
              <a:rPr lang="en-US" dirty="0"/>
              <a:t>Nuisance Mosquitoes</a:t>
            </a:r>
          </a:p>
        </p:txBody>
      </p:sp>
      <p:sp>
        <p:nvSpPr>
          <p:cNvPr id="3" name="Content Placeholder 2">
            <a:extLst>
              <a:ext uri="{FF2B5EF4-FFF2-40B4-BE49-F238E27FC236}">
                <a16:creationId xmlns:a16="http://schemas.microsoft.com/office/drawing/2014/main" id="{21518F6B-3637-48FB-A408-E09F6F9F9243}"/>
              </a:ext>
            </a:extLst>
          </p:cNvPr>
          <p:cNvSpPr>
            <a:spLocks noGrp="1"/>
          </p:cNvSpPr>
          <p:nvPr>
            <p:ph idx="1"/>
          </p:nvPr>
        </p:nvSpPr>
        <p:spPr/>
        <p:txBody>
          <a:bodyPr/>
          <a:lstStyle/>
          <a:p>
            <a:r>
              <a:rPr lang="en-US" dirty="0"/>
              <a:t>While unable to transmit disease, nuisance mosquitoes still bite humans and can cause itchy welts</a:t>
            </a:r>
          </a:p>
          <a:p>
            <a:r>
              <a:rPr lang="en-US" dirty="0"/>
              <a:t>Some can be very aggressive biters</a:t>
            </a:r>
          </a:p>
          <a:p>
            <a:endParaRPr lang="en-US" dirty="0"/>
          </a:p>
          <a:p>
            <a:r>
              <a:rPr lang="en-US" dirty="0"/>
              <a:t>Arizona has more nuisance mosquitoes than vector mosquitoes</a:t>
            </a:r>
          </a:p>
        </p:txBody>
      </p:sp>
    </p:spTree>
    <p:extLst>
      <p:ext uri="{BB962C8B-B14F-4D97-AF65-F5344CB8AC3E}">
        <p14:creationId xmlns:p14="http://schemas.microsoft.com/office/powerpoint/2010/main" val="2652042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B262-646F-411B-8982-EDF125FFBB1B}"/>
              </a:ext>
            </a:extLst>
          </p:cNvPr>
          <p:cNvSpPr>
            <a:spLocks noGrp="1"/>
          </p:cNvSpPr>
          <p:nvPr>
            <p:ph type="title"/>
          </p:nvPr>
        </p:nvSpPr>
        <p:spPr/>
        <p:txBody>
          <a:bodyPr/>
          <a:lstStyle/>
          <a:p>
            <a:r>
              <a:rPr lang="en-US" dirty="0"/>
              <a:t>Mosquito Control</a:t>
            </a:r>
          </a:p>
        </p:txBody>
      </p:sp>
      <p:sp>
        <p:nvSpPr>
          <p:cNvPr id="3" name="Content Placeholder 2">
            <a:extLst>
              <a:ext uri="{FF2B5EF4-FFF2-40B4-BE49-F238E27FC236}">
                <a16:creationId xmlns:a16="http://schemas.microsoft.com/office/drawing/2014/main" id="{96EFF94C-4BEC-4AC0-AA83-0EDC6FF96B08}"/>
              </a:ext>
            </a:extLst>
          </p:cNvPr>
          <p:cNvSpPr>
            <a:spLocks noGrp="1"/>
          </p:cNvSpPr>
          <p:nvPr>
            <p:ph idx="1"/>
          </p:nvPr>
        </p:nvSpPr>
        <p:spPr/>
        <p:txBody>
          <a:bodyPr/>
          <a:lstStyle/>
          <a:p>
            <a:r>
              <a:rPr lang="en-US" dirty="0"/>
              <a:t>Identify and remove breeding sites</a:t>
            </a:r>
          </a:p>
          <a:p>
            <a:r>
              <a:rPr lang="en-US" dirty="0"/>
              <a:t>Long sleeves &amp; pants</a:t>
            </a:r>
          </a:p>
          <a:p>
            <a:r>
              <a:rPr lang="en-US" dirty="0"/>
              <a:t>Wear topical insect repellant</a:t>
            </a:r>
          </a:p>
          <a:p>
            <a:pPr lvl="1"/>
            <a:r>
              <a:rPr lang="en-US" dirty="0"/>
              <a:t>DEET, </a:t>
            </a:r>
            <a:r>
              <a:rPr lang="en-US" dirty="0" err="1"/>
              <a:t>Picardin</a:t>
            </a:r>
            <a:r>
              <a:rPr lang="en-US" dirty="0"/>
              <a:t>, Lemon oil of eucalyptus</a:t>
            </a:r>
          </a:p>
          <a:p>
            <a:r>
              <a:rPr lang="en-US" dirty="0"/>
              <a:t>Use screens in open windows &amp; doors</a:t>
            </a:r>
          </a:p>
          <a:p>
            <a:r>
              <a:rPr lang="en-US" dirty="0"/>
              <a:t>Citronella does not work!</a:t>
            </a:r>
          </a:p>
        </p:txBody>
      </p:sp>
    </p:spTree>
    <p:extLst>
      <p:ext uri="{BB962C8B-B14F-4D97-AF65-F5344CB8AC3E}">
        <p14:creationId xmlns:p14="http://schemas.microsoft.com/office/powerpoint/2010/main" val="1683453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4564" y="-1"/>
            <a:ext cx="8909871" cy="684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105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 Begins at Home</a:t>
            </a:r>
          </a:p>
        </p:txBody>
      </p:sp>
      <p:sp>
        <p:nvSpPr>
          <p:cNvPr id="5" name="Content Placeholder 4">
            <a:extLst>
              <a:ext uri="{FF2B5EF4-FFF2-40B4-BE49-F238E27FC236}">
                <a16:creationId xmlns:a16="http://schemas.microsoft.com/office/drawing/2014/main" id="{314C9EBA-3087-4676-A7A7-0199954F168B}"/>
              </a:ext>
            </a:extLst>
          </p:cNvPr>
          <p:cNvSpPr>
            <a:spLocks noGrp="1"/>
          </p:cNvSpPr>
          <p:nvPr>
            <p:ph idx="1"/>
          </p:nvPr>
        </p:nvSpPr>
        <p:spPr/>
        <p:txBody>
          <a:bodyPr/>
          <a:lstStyle/>
          <a:p>
            <a:endParaRPr lang="en-US"/>
          </a:p>
        </p:txBody>
      </p:sp>
      <p:pic>
        <p:nvPicPr>
          <p:cNvPr id="12296" name="Picture 8" descr="http://www.cdc.gov/dengue/images/ento_ecol/aquatic/Utensi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674576"/>
            <a:ext cx="9144000" cy="21834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sccmad.com/tire00066.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36728" y="1981791"/>
            <a:ext cx="3614000" cy="26927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72400" y="1981790"/>
            <a:ext cx="2743200" cy="1938992"/>
          </a:xfrm>
          <a:prstGeom prst="rect">
            <a:avLst/>
          </a:prstGeom>
          <a:noFill/>
        </p:spPr>
        <p:txBody>
          <a:bodyPr wrap="square" rtlCol="0">
            <a:spAutoFit/>
          </a:bodyPr>
          <a:lstStyle/>
          <a:p>
            <a:r>
              <a:rPr lang="en-US" sz="2400" dirty="0">
                <a:solidFill>
                  <a:schemeClr val="accent6">
                    <a:lumMod val="50000"/>
                  </a:schemeClr>
                </a:solidFill>
              </a:rPr>
              <a:t>Cover, turn over, throw away, or regularly clean water-holding containers</a:t>
            </a:r>
          </a:p>
        </p:txBody>
      </p:sp>
    </p:spTree>
    <p:extLst>
      <p:ext uri="{BB962C8B-B14F-4D97-AF65-F5344CB8AC3E}">
        <p14:creationId xmlns:p14="http://schemas.microsoft.com/office/powerpoint/2010/main" val="4120671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552C-BCDB-4475-A176-9AE7F37FD1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7048CF-0F7A-43F6-9C63-5B9236257C7B}"/>
              </a:ext>
            </a:extLst>
          </p:cNvPr>
          <p:cNvSpPr>
            <a:spLocks noGrp="1"/>
          </p:cNvSpPr>
          <p:nvPr>
            <p:ph idx="1"/>
          </p:nvPr>
        </p:nvSpPr>
        <p:spPr/>
        <p:txBody>
          <a:bodyPr/>
          <a:lstStyle/>
          <a:p>
            <a:endParaRPr lang="en-US"/>
          </a:p>
        </p:txBody>
      </p:sp>
      <p:pic>
        <p:nvPicPr>
          <p:cNvPr id="1026" name="Picture 2" descr="Image result for mosquito comic">
            <a:extLst>
              <a:ext uri="{FF2B5EF4-FFF2-40B4-BE49-F238E27FC236}">
                <a16:creationId xmlns:a16="http://schemas.microsoft.com/office/drawing/2014/main" id="{6968F082-C43A-40FD-AF36-A7274BE47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8199" y="1147618"/>
            <a:ext cx="6835601" cy="456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988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816E37-D346-407A-A1A1-624AA0BA59A6}"/>
              </a:ext>
            </a:extLst>
          </p:cNvPr>
          <p:cNvSpPr>
            <a:spLocks noGrp="1"/>
          </p:cNvSpPr>
          <p:nvPr>
            <p:ph type="title"/>
          </p:nvPr>
        </p:nvSpPr>
        <p:spPr/>
        <p:txBody>
          <a:bodyPr/>
          <a:lstStyle/>
          <a:p>
            <a:r>
              <a:rPr lang="en-US" dirty="0"/>
              <a:t>Biology</a:t>
            </a:r>
          </a:p>
        </p:txBody>
      </p:sp>
      <p:sp>
        <p:nvSpPr>
          <p:cNvPr id="5" name="Text Placeholder 4">
            <a:extLst>
              <a:ext uri="{FF2B5EF4-FFF2-40B4-BE49-F238E27FC236}">
                <a16:creationId xmlns:a16="http://schemas.microsoft.com/office/drawing/2014/main" id="{59CB7228-A8D9-4E86-A58F-FCE4AF57BD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96842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F32A-8A97-4CAB-A8A5-8A12140D3188}"/>
              </a:ext>
            </a:extLst>
          </p:cNvPr>
          <p:cNvSpPr>
            <a:spLocks noGrp="1"/>
          </p:cNvSpPr>
          <p:nvPr>
            <p:ph type="title"/>
          </p:nvPr>
        </p:nvSpPr>
        <p:spPr/>
        <p:txBody>
          <a:bodyPr/>
          <a:lstStyle/>
          <a:p>
            <a:r>
              <a:rPr lang="en-US" dirty="0"/>
              <a:t>Mosquito Taxonomy</a:t>
            </a:r>
          </a:p>
        </p:txBody>
      </p:sp>
      <p:sp>
        <p:nvSpPr>
          <p:cNvPr id="3" name="Content Placeholder 2">
            <a:extLst>
              <a:ext uri="{FF2B5EF4-FFF2-40B4-BE49-F238E27FC236}">
                <a16:creationId xmlns:a16="http://schemas.microsoft.com/office/drawing/2014/main" id="{A583B56A-B739-4233-A5BF-1BA9CE5C969B}"/>
              </a:ext>
            </a:extLst>
          </p:cNvPr>
          <p:cNvSpPr>
            <a:spLocks noGrp="1"/>
          </p:cNvSpPr>
          <p:nvPr>
            <p:ph idx="1"/>
          </p:nvPr>
        </p:nvSpPr>
        <p:spPr/>
        <p:txBody>
          <a:bodyPr/>
          <a:lstStyle/>
          <a:p>
            <a:r>
              <a:rPr lang="en-US" dirty="0"/>
              <a:t>In the “Fly” order</a:t>
            </a:r>
          </a:p>
          <a:p>
            <a:r>
              <a:rPr lang="en-US" dirty="0"/>
              <a:t>Family </a:t>
            </a:r>
            <a:r>
              <a:rPr lang="en-US" i="1" dirty="0"/>
              <a:t>Culicidae</a:t>
            </a:r>
            <a:endParaRPr lang="en-US" dirty="0"/>
          </a:p>
          <a:p>
            <a:pPr lvl="1"/>
            <a:r>
              <a:rPr lang="en-US" dirty="0"/>
              <a:t>~2,500 species worldwide</a:t>
            </a:r>
          </a:p>
          <a:p>
            <a:pPr lvl="1"/>
            <a:r>
              <a:rPr lang="en-US" dirty="0"/>
              <a:t>~150 species in United States</a:t>
            </a:r>
          </a:p>
          <a:p>
            <a:pPr lvl="1"/>
            <a:r>
              <a:rPr lang="en-US" dirty="0"/>
              <a:t>~40 species in Arizona</a:t>
            </a:r>
          </a:p>
        </p:txBody>
      </p:sp>
    </p:spTree>
    <p:extLst>
      <p:ext uri="{BB962C8B-B14F-4D97-AF65-F5344CB8AC3E}">
        <p14:creationId xmlns:p14="http://schemas.microsoft.com/office/powerpoint/2010/main" val="1682202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F32A-8A97-4CAB-A8A5-8A12140D3188}"/>
              </a:ext>
            </a:extLst>
          </p:cNvPr>
          <p:cNvSpPr>
            <a:spLocks noGrp="1"/>
          </p:cNvSpPr>
          <p:nvPr>
            <p:ph type="title"/>
          </p:nvPr>
        </p:nvSpPr>
        <p:spPr/>
        <p:txBody>
          <a:bodyPr/>
          <a:lstStyle/>
          <a:p>
            <a:r>
              <a:rPr lang="en-US" dirty="0"/>
              <a:t>Life Cycle</a:t>
            </a:r>
          </a:p>
        </p:txBody>
      </p:sp>
      <p:sp>
        <p:nvSpPr>
          <p:cNvPr id="3" name="Content Placeholder 2">
            <a:extLst>
              <a:ext uri="{FF2B5EF4-FFF2-40B4-BE49-F238E27FC236}">
                <a16:creationId xmlns:a16="http://schemas.microsoft.com/office/drawing/2014/main" id="{A583B56A-B739-4233-A5BF-1BA9CE5C969B}"/>
              </a:ext>
            </a:extLst>
          </p:cNvPr>
          <p:cNvSpPr>
            <a:spLocks noGrp="1"/>
          </p:cNvSpPr>
          <p:nvPr>
            <p:ph idx="1"/>
          </p:nvPr>
        </p:nvSpPr>
        <p:spPr>
          <a:xfrm>
            <a:off x="838200" y="1825625"/>
            <a:ext cx="4044351" cy="4351338"/>
          </a:xfrm>
        </p:spPr>
        <p:txBody>
          <a:bodyPr/>
          <a:lstStyle/>
          <a:p>
            <a:r>
              <a:rPr lang="en-US" dirty="0"/>
              <a:t>Undergo complete metamorphosis</a:t>
            </a:r>
          </a:p>
        </p:txBody>
      </p:sp>
      <p:pic>
        <p:nvPicPr>
          <p:cNvPr id="7170" name="Picture 2" descr="Image result for mosquito life cycle">
            <a:extLst>
              <a:ext uri="{FF2B5EF4-FFF2-40B4-BE49-F238E27FC236}">
                <a16:creationId xmlns:a16="http://schemas.microsoft.com/office/drawing/2014/main" id="{C254BF7E-D324-4BCD-9B20-2A2BDC38E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449" y="1217352"/>
            <a:ext cx="7092351" cy="527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124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05DE-C5B2-45E2-860E-6F67D4077839}"/>
              </a:ext>
            </a:extLst>
          </p:cNvPr>
          <p:cNvSpPr>
            <a:spLocks noGrp="1"/>
          </p:cNvSpPr>
          <p:nvPr>
            <p:ph type="title"/>
          </p:nvPr>
        </p:nvSpPr>
        <p:spPr/>
        <p:txBody>
          <a:bodyPr/>
          <a:lstStyle/>
          <a:p>
            <a:r>
              <a:rPr lang="en-US" dirty="0"/>
              <a:t>Mosquito Eggs</a:t>
            </a:r>
          </a:p>
        </p:txBody>
      </p:sp>
      <p:sp>
        <p:nvSpPr>
          <p:cNvPr id="3" name="Content Placeholder 2">
            <a:extLst>
              <a:ext uri="{FF2B5EF4-FFF2-40B4-BE49-F238E27FC236}">
                <a16:creationId xmlns:a16="http://schemas.microsoft.com/office/drawing/2014/main" id="{0D86AD42-96AE-408B-A37A-3CD77825E238}"/>
              </a:ext>
            </a:extLst>
          </p:cNvPr>
          <p:cNvSpPr>
            <a:spLocks noGrp="1"/>
          </p:cNvSpPr>
          <p:nvPr>
            <p:ph idx="1"/>
          </p:nvPr>
        </p:nvSpPr>
        <p:spPr/>
        <p:txBody>
          <a:bodyPr/>
          <a:lstStyle/>
          <a:p>
            <a:r>
              <a:rPr lang="en-US" dirty="0"/>
              <a:t>Depending on species, either laid individually or clumped together in a floating raft</a:t>
            </a:r>
          </a:p>
        </p:txBody>
      </p:sp>
      <p:pic>
        <p:nvPicPr>
          <p:cNvPr id="9218" name="Picture 2" descr="Image result for aedes eggs">
            <a:extLst>
              <a:ext uri="{FF2B5EF4-FFF2-40B4-BE49-F238E27FC236}">
                <a16:creationId xmlns:a16="http://schemas.microsoft.com/office/drawing/2014/main" id="{019ECC76-4FD6-4A8E-BB04-2C8A1ADF1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090"/>
          <a:stretch/>
        </p:blipFill>
        <p:spPr bwMode="auto">
          <a:xfrm>
            <a:off x="154709" y="2726165"/>
            <a:ext cx="5829300" cy="358933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a:extLst>
              <a:ext uri="{FF2B5EF4-FFF2-40B4-BE49-F238E27FC236}">
                <a16:creationId xmlns:a16="http://schemas.microsoft.com/office/drawing/2014/main" id="{4BAD266A-C5FD-40EA-942E-85F8C9596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0"/>
          <a:stretch/>
        </p:blipFill>
        <p:spPr bwMode="auto">
          <a:xfrm>
            <a:off x="5984009" y="2715053"/>
            <a:ext cx="6094845"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704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05DE-C5B2-45E2-860E-6F67D4077839}"/>
              </a:ext>
            </a:extLst>
          </p:cNvPr>
          <p:cNvSpPr>
            <a:spLocks noGrp="1"/>
          </p:cNvSpPr>
          <p:nvPr>
            <p:ph type="title"/>
          </p:nvPr>
        </p:nvSpPr>
        <p:spPr/>
        <p:txBody>
          <a:bodyPr/>
          <a:lstStyle/>
          <a:p>
            <a:r>
              <a:rPr lang="en-US" dirty="0"/>
              <a:t>Mosquito Larvae</a:t>
            </a:r>
          </a:p>
        </p:txBody>
      </p:sp>
      <p:sp>
        <p:nvSpPr>
          <p:cNvPr id="3" name="Content Placeholder 2">
            <a:extLst>
              <a:ext uri="{FF2B5EF4-FFF2-40B4-BE49-F238E27FC236}">
                <a16:creationId xmlns:a16="http://schemas.microsoft.com/office/drawing/2014/main" id="{0D86AD42-96AE-408B-A37A-3CD77825E238}"/>
              </a:ext>
            </a:extLst>
          </p:cNvPr>
          <p:cNvSpPr>
            <a:spLocks noGrp="1"/>
          </p:cNvSpPr>
          <p:nvPr>
            <p:ph idx="1"/>
          </p:nvPr>
        </p:nvSpPr>
        <p:spPr/>
        <p:txBody>
          <a:bodyPr/>
          <a:lstStyle/>
          <a:p>
            <a:r>
              <a:rPr lang="en-US" dirty="0"/>
              <a:t>Aquatic</a:t>
            </a:r>
          </a:p>
          <a:p>
            <a:r>
              <a:rPr lang="en-US" dirty="0"/>
              <a:t>Small, white/beige</a:t>
            </a:r>
          </a:p>
          <a:p>
            <a:r>
              <a:rPr lang="en-US" dirty="0"/>
              <a:t>Siphon tube to breathe</a:t>
            </a:r>
          </a:p>
        </p:txBody>
      </p:sp>
      <p:pic>
        <p:nvPicPr>
          <p:cNvPr id="17410" name="Picture 2" descr="Aedes triseriatus">
            <a:extLst>
              <a:ext uri="{FF2B5EF4-FFF2-40B4-BE49-F238E27FC236}">
                <a16:creationId xmlns:a16="http://schemas.microsoft.com/office/drawing/2014/main" id="{B01DAD59-D035-4940-AA9B-77F63D0A3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4814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21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des aegypti">
            <a:extLst>
              <a:ext uri="{FF2B5EF4-FFF2-40B4-BE49-F238E27FC236}">
                <a16:creationId xmlns:a16="http://schemas.microsoft.com/office/drawing/2014/main" id="{FE15AAC8-6EC4-4A38-A211-549696C2B1B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79920" y="1158651"/>
            <a:ext cx="9400232" cy="59926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604D84B-2650-4389-9062-865BE5827FAF}"/>
              </a:ext>
            </a:extLst>
          </p:cNvPr>
          <p:cNvSpPr>
            <a:spLocks noGrp="1"/>
          </p:cNvSpPr>
          <p:nvPr>
            <p:ph type="title"/>
          </p:nvPr>
        </p:nvSpPr>
        <p:spPr/>
        <p:txBody>
          <a:bodyPr/>
          <a:lstStyle/>
          <a:p>
            <a:r>
              <a:rPr lang="en-US" dirty="0"/>
              <a:t>External Biology</a:t>
            </a:r>
          </a:p>
        </p:txBody>
      </p:sp>
      <p:sp>
        <p:nvSpPr>
          <p:cNvPr id="6" name="Content Placeholder 5">
            <a:extLst>
              <a:ext uri="{FF2B5EF4-FFF2-40B4-BE49-F238E27FC236}">
                <a16:creationId xmlns:a16="http://schemas.microsoft.com/office/drawing/2014/main" id="{D05FB0CA-D463-4087-AD69-47DBE816835D}"/>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786989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5552</TotalTime>
  <Words>852</Words>
  <Application>Microsoft Macintosh PowerPoint</Application>
  <PresentationFormat>Widescreen</PresentationFormat>
  <Paragraphs>163</Paragraphs>
  <Slides>37</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Lato</vt:lpstr>
      <vt:lpstr>Arial</vt:lpstr>
      <vt:lpstr>Calibri</vt:lpstr>
      <vt:lpstr>Calibri Light</vt:lpstr>
      <vt:lpstr>Office Theme</vt:lpstr>
      <vt:lpstr>Mosquitoes and Their Diseases</vt:lpstr>
      <vt:lpstr>Outline</vt:lpstr>
      <vt:lpstr>PowerPoint Presentation</vt:lpstr>
      <vt:lpstr>Biology</vt:lpstr>
      <vt:lpstr>Mosquito Taxonomy</vt:lpstr>
      <vt:lpstr>Life Cycle</vt:lpstr>
      <vt:lpstr>Mosquito Eggs</vt:lpstr>
      <vt:lpstr>Mosquito Larvae</vt:lpstr>
      <vt:lpstr>External Biology</vt:lpstr>
      <vt:lpstr>External Biology</vt:lpstr>
      <vt:lpstr>External Biology</vt:lpstr>
      <vt:lpstr>External Biology</vt:lpstr>
      <vt:lpstr>External Biology</vt:lpstr>
      <vt:lpstr>External Biology</vt:lpstr>
      <vt:lpstr>Mating</vt:lpstr>
      <vt:lpstr>Blood Feeding</vt:lpstr>
      <vt:lpstr>PowerPoint Presentation</vt:lpstr>
      <vt:lpstr>Blood Feeding</vt:lpstr>
      <vt:lpstr>Finding a Host</vt:lpstr>
      <vt:lpstr>Ecology</vt:lpstr>
      <vt:lpstr>Where Are Mosquitoes Found?</vt:lpstr>
      <vt:lpstr>Mosquito Breeding Sites</vt:lpstr>
      <vt:lpstr>Adult Survival</vt:lpstr>
      <vt:lpstr>Mosquitoes in Arizona</vt:lpstr>
      <vt:lpstr>PowerPoint Presentation</vt:lpstr>
      <vt:lpstr>Culex Species</vt:lpstr>
      <vt:lpstr>Culex Species</vt:lpstr>
      <vt:lpstr>PowerPoint Presentation</vt:lpstr>
      <vt:lpstr>PowerPoint Presentation</vt:lpstr>
      <vt:lpstr>Aedes Mosquitoes</vt:lpstr>
      <vt:lpstr>Aedes Mosquitoes</vt:lpstr>
      <vt:lpstr>Difference Between Mosquitoes</vt:lpstr>
      <vt:lpstr>Nuisance Mosquitoes</vt:lpstr>
      <vt:lpstr>Mosquito Control</vt:lpstr>
      <vt:lpstr>PowerPoint Presentation</vt:lpstr>
      <vt:lpstr>Prevention Begins at Home</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Mosquitoes and Their Diseases</dc:title>
  <dc:creator>Maureen</dc:creator>
  <cp:lastModifiedBy>Microsoft Office User</cp:lastModifiedBy>
  <cp:revision>31</cp:revision>
  <dcterms:created xsi:type="dcterms:W3CDTF">2019-02-28T21:40:43Z</dcterms:created>
  <dcterms:modified xsi:type="dcterms:W3CDTF">2019-03-21T17:29:39Z</dcterms:modified>
</cp:coreProperties>
</file>